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  <p:sldMasterId id="2147483669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61" r:id="rId5"/>
    <p:sldId id="260" r:id="rId6"/>
    <p:sldId id="259" r:id="rId7"/>
    <p:sldId id="258" r:id="rId8"/>
    <p:sldId id="262" r:id="rId9"/>
    <p:sldId id="263" r:id="rId10"/>
  </p:sldIdLst>
  <p:sldSz cx="9144000" cy="6858000" type="screen4x3"/>
  <p:notesSz cx="6858000" cy="9144000"/>
  <p:custDataLst>
    <p:tags r:id="rId13"/>
  </p:custDataLst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12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385">
          <p15:clr>
            <a:srgbClr val="A4A3A4"/>
          </p15:clr>
        </p15:guide>
        <p15:guide id="4" pos="2789">
          <p15:clr>
            <a:srgbClr val="A4A3A4"/>
          </p15:clr>
        </p15:guide>
        <p15:guide id="5" pos="2880">
          <p15:clr>
            <a:srgbClr val="A4A3A4"/>
          </p15:clr>
        </p15:guide>
        <p15:guide id="6" pos="52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nne Rosendal" initials="MRo" lastIdx="14" clrIdx="0"/>
  <p:cmAuthor id="1" name="Kristian Borch" initials="KRBO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6600"/>
    <a:srgbClr val="FF0000"/>
    <a:srgbClr val="990000"/>
    <a:srgbClr val="FF0099"/>
    <a:srgbClr val="CC3399"/>
    <a:srgbClr val="660066"/>
    <a:srgbClr val="660099"/>
    <a:srgbClr val="33CCFF"/>
    <a:srgbClr val="66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233" autoAdjust="0"/>
    <p:restoredTop sz="94625" autoAdjust="0"/>
  </p:normalViewPr>
  <p:slideViewPr>
    <p:cSldViewPr showGuides="1">
      <p:cViewPr>
        <p:scale>
          <a:sx n="50" d="100"/>
          <a:sy n="50" d="100"/>
        </p:scale>
        <p:origin x="-72" y="-72"/>
      </p:cViewPr>
      <p:guideLst>
        <p:guide orient="horz" pos="1012"/>
        <p:guide orient="horz" pos="3884"/>
        <p:guide pos="385"/>
        <p:guide pos="2789"/>
        <p:guide pos="2880"/>
        <p:guide pos="528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41" d="100"/>
          <a:sy n="41" d="100"/>
        </p:scale>
        <p:origin x="-2395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491ECFBD-4A0D-4BCF-98A8-E205F44719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80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C734BB09-483B-4C4B-A5A4-C02A22055B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83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35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0" y="6477000"/>
            <a:ext cx="2970213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Wind2050 - Adressing public concerns towards wind turbines</a:t>
            </a:r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6402388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pic>
        <p:nvPicPr>
          <p:cNvPr id="3" name="SD_ART_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6029562"/>
            <a:ext cx="5212800" cy="627975"/>
          </a:xfrm>
          <a:prstGeom prst="rect">
            <a:avLst/>
          </a:prstGeom>
        </p:spPr>
      </p:pic>
      <p:sp>
        <p:nvSpPr>
          <p:cNvPr id="4" name="SD_ART_Frise"/>
          <p:cNvSpPr/>
          <p:nvPr userDrawn="1"/>
        </p:nvSpPr>
        <p:spPr bwMode="auto">
          <a:xfrm>
            <a:off x="4100400" y="3124800"/>
            <a:ext cx="5040000" cy="2340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123" y="279400"/>
            <a:ext cx="3651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214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3F27-F10D-4C48-AEF5-FC9BD8B1CC41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4003-423E-444C-AA83-7E79E4E1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56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3F27-F10D-4C48-AEF5-FC9BD8B1CC41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4003-423E-444C-AA83-7E79E4E1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80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3F27-F10D-4C48-AEF5-FC9BD8B1CC41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4003-423E-444C-AA83-7E79E4E1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31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3F27-F10D-4C48-AEF5-FC9BD8B1CC41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4003-423E-444C-AA83-7E79E4E1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02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3F27-F10D-4C48-AEF5-FC9BD8B1CC41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4003-423E-444C-AA83-7E79E4E1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474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3F27-F10D-4C48-AEF5-FC9BD8B1CC41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4003-423E-444C-AA83-7E79E4E1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175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3F27-F10D-4C48-AEF5-FC9BD8B1CC41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4003-423E-444C-AA83-7E79E4E1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878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3F27-F10D-4C48-AEF5-FC9BD8B1CC41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4003-423E-444C-AA83-7E79E4E1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277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3F27-F10D-4C48-AEF5-FC9BD8B1CC41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4003-423E-444C-AA83-7E79E4E1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01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CB92-35E3-44B9-8496-11C2769B1E6A}" type="datetime3">
              <a:rPr lang="en-GB" smtClean="0"/>
              <a:t>30 January, 2015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355976" y="6597352"/>
            <a:ext cx="4032448" cy="185648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Wind2050 - Addressing public concerns towards wind turbines</a:t>
            </a:r>
            <a:endParaRPr lang="en-GB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77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10000" cy="45656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810000" cy="45656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7D5BD-DEAB-47E4-A614-13331AEFD83B}" type="datetime3">
              <a:rPr lang="en-GB" smtClean="0"/>
              <a:t>30 January, 2015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Wind2050 - Adressing public concerns towards wind turbines</a:t>
            </a:r>
            <a:endParaRPr lang="en-GB" dirty="0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097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0A08-8A78-4C08-A059-EE33BF1946AA}" type="datetime3">
              <a:rPr lang="en-GB" smtClean="0"/>
              <a:t>30 January, 2015</a:t>
            </a:fld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Wind2050 - Adressing public concerns towards wind turbines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05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4DEE7-AC58-4A8F-B9F2-F5BC9534E62A}" type="datetime3">
              <a:rPr lang="en-GB" smtClean="0"/>
              <a:t>30 January, 2015</a:t>
            </a:fld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Wind2050 - Adressing public concerns towards wind turbines</a:t>
            </a:r>
            <a:endParaRPr lang="en-GB" dirty="0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559D-9EF7-4059-8F69-4778EBCF2C61}" type="datetime3">
              <a:rPr lang="en-GB" smtClean="0"/>
              <a:t>30 January, 2015</a:t>
            </a:fld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Wind2050 - Adressing public concerns towards wind turbines</a:t>
            </a:r>
            <a:endParaRPr lang="en-GB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26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3F27-F10D-4C48-AEF5-FC9BD8B1CC41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4003-423E-444C-AA83-7E79E4E1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6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3F27-F10D-4C48-AEF5-FC9BD8B1CC41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4003-423E-444C-AA83-7E79E4E1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36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3F27-F10D-4C48-AEF5-FC9BD8B1CC41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74003-423E-444C-AA83-7E79E4E1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6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8383586" y="6476999"/>
            <a:ext cx="760413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50">
                <a:solidFill>
                  <a:schemeClr val="bg1"/>
                </a:solidFill>
              </a:defRPr>
            </a:lvl1pPr>
          </a:lstStyle>
          <a:p>
            <a:fld id="{CDDF0A08-8A78-4C08-A059-EE33BF1946AA}" type="datetime3">
              <a:rPr lang="en-GB" smtClean="0"/>
              <a:t>30 January, 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19013" y="6477000"/>
            <a:ext cx="1729252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5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Wind2050 - Adressing public concerns towards wind turbines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477000"/>
            <a:ext cx="3060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5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18048"/>
            <a:ext cx="7772400" cy="404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123" y="279400"/>
            <a:ext cx="3651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SD_FLD_DocumentDate"/>
          <p:cNvSpPr txBox="1">
            <a:spLocks/>
          </p:cNvSpPr>
          <p:nvPr userDrawn="1"/>
        </p:nvSpPr>
        <p:spPr>
          <a:xfrm>
            <a:off x="6948264" y="6477000"/>
            <a:ext cx="1435323" cy="306000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defPPr>
              <a:defRPr lang="da-DK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  <a:cs typeface="+mn-cs"/>
              </a:defRPr>
            </a:lvl9pPr>
          </a:lstStyle>
          <a:p>
            <a:r>
              <a:rPr lang="en-GB" sz="850" smtClean="0"/>
              <a:t>15 January 2015</a:t>
            </a:r>
            <a:endParaRPr lang="en-GB" sz="850" dirty="0"/>
          </a:p>
        </p:txBody>
      </p:sp>
      <p:sp>
        <p:nvSpPr>
          <p:cNvPr id="16" name="SD_Off_Workarea"/>
          <p:cNvSpPr>
            <a:spLocks noChangeArrowheads="1"/>
          </p:cNvSpPr>
          <p:nvPr userDrawn="1"/>
        </p:nvSpPr>
        <p:spPr bwMode="auto">
          <a:xfrm>
            <a:off x="989012" y="6477000"/>
            <a:ext cx="42310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endParaRPr lang="en-GB" sz="850" b="1" dirty="0"/>
          </a:p>
        </p:txBody>
      </p:sp>
      <p:sp>
        <p:nvSpPr>
          <p:cNvPr id="10" name="TextBox 12"/>
          <p:cNvSpPr txBox="1"/>
          <p:nvPr userDrawn="1"/>
        </p:nvSpPr>
        <p:spPr>
          <a:xfrm>
            <a:off x="9379602" y="6244790"/>
            <a:ext cx="23096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1100" noProof="1" smtClean="0">
                <a:solidFill>
                  <a:schemeClr val="bg1"/>
                </a:solidFill>
              </a:rPr>
              <a:t>Add Presentation Title </a:t>
            </a:r>
            <a:br>
              <a:rPr lang="en-GB" sz="1100" noProof="1" smtClean="0">
                <a:solidFill>
                  <a:schemeClr val="bg1"/>
                </a:solidFill>
              </a:rPr>
            </a:br>
            <a:r>
              <a:rPr lang="en-GB" sz="1100" noProof="1" smtClean="0">
                <a:solidFill>
                  <a:schemeClr val="bg1"/>
                </a:solidFill>
              </a:rPr>
              <a:t>in Footer via ”Insert”; </a:t>
            </a:r>
            <a:br>
              <a:rPr lang="en-GB" sz="1100" noProof="1" smtClean="0">
                <a:solidFill>
                  <a:schemeClr val="bg1"/>
                </a:solidFill>
              </a:rPr>
            </a:br>
            <a:r>
              <a:rPr lang="en-GB" sz="1100" noProof="1" smtClean="0">
                <a:solidFill>
                  <a:schemeClr val="bg1"/>
                </a:solidFill>
              </a:rPr>
              <a:t>”Header &amp; Footer”</a:t>
            </a:r>
            <a:endParaRPr lang="en-GB" sz="1100" noProof="1">
              <a:solidFill>
                <a:schemeClr val="bg1"/>
              </a:solidFill>
            </a:endParaRPr>
          </a:p>
        </p:txBody>
      </p:sp>
      <p:cxnSp>
        <p:nvCxnSpPr>
          <p:cNvPr id="11" name="Straight Connector 13"/>
          <p:cNvCxnSpPr/>
          <p:nvPr userDrawn="1"/>
        </p:nvCxnSpPr>
        <p:spPr bwMode="auto">
          <a:xfrm>
            <a:off x="9204827" y="6597352"/>
            <a:ext cx="1919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" name="Picture 2" descr="http://www.psmag.com/wp-content/uploads/2011/01/mmw_windturbine.jpg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Blur/>
                    </a14:imgEffect>
                    <a14:imgEffect>
                      <a14:saturation sat="78000"/>
                    </a14:imgEffect>
                    <a14:imgEffect>
                      <a14:brightnessContrast bright="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128"/>
          <a:stretch/>
        </p:blipFill>
        <p:spPr bwMode="auto">
          <a:xfrm>
            <a:off x="0" y="2118048"/>
            <a:ext cx="9152713" cy="474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7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8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88913" indent="-18891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52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279525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98625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1177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749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30321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893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9465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3F27-F10D-4C48-AEF5-FC9BD8B1CC41}" type="datetimeFigureOut">
              <a:rPr lang="en-GB" smtClean="0"/>
              <a:t>30/01/2015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74003-423E-444C-AA83-7E79E4E1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48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env.co.uk/dBGraph/Knabbs_Rid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Latest research on Wind Turbine Noise</a:t>
            </a:r>
            <a:endParaRPr lang="en-GB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1800" b="1" dirty="0" smtClean="0"/>
              <a:t>Take away from EWEA works shop on Wind turbine noise in </a:t>
            </a:r>
            <a:r>
              <a:rPr lang="en-GB" sz="1800" b="1" dirty="0" err="1" smtClean="0"/>
              <a:t>Malmø</a:t>
            </a:r>
            <a:r>
              <a:rPr lang="en-GB" sz="1800" b="1" dirty="0" smtClean="0"/>
              <a:t> 9/12 2014</a:t>
            </a:r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And a preliminary literature study on health effects from wind turbine noise</a:t>
            </a:r>
          </a:p>
          <a:p>
            <a:endParaRPr lang="en-GB" sz="1800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Wind2050 - Adressing public concerns towards wind turbines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Acoustical characteristics of WTN</a:t>
            </a:r>
            <a:r>
              <a:rPr lang="en-GB" dirty="0" smtClean="0"/>
              <a:t>: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18048"/>
            <a:ext cx="7772400" cy="1972816"/>
          </a:xfrm>
        </p:spPr>
        <p:txBody>
          <a:bodyPr/>
          <a:lstStyle/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  <a:p>
            <a:r>
              <a:rPr lang="en-GB" sz="1800" b="1" dirty="0" smtClean="0"/>
              <a:t>Sound recording </a:t>
            </a:r>
            <a:r>
              <a:rPr lang="en-GB" sz="1800" b="1" dirty="0"/>
              <a:t>from </a:t>
            </a:r>
            <a:r>
              <a:rPr lang="en-GB" sz="1800" b="1" dirty="0" err="1"/>
              <a:t>Knabbs</a:t>
            </a:r>
            <a:r>
              <a:rPr lang="en-GB" sz="1800" b="1" dirty="0"/>
              <a:t> Ridge Wind </a:t>
            </a:r>
            <a:r>
              <a:rPr lang="en-GB" sz="1800" b="1" dirty="0" smtClean="0"/>
              <a:t>Farm, GB</a:t>
            </a:r>
          </a:p>
          <a:p>
            <a:r>
              <a:rPr lang="en-GB" sz="1800" b="1" dirty="0">
                <a:hlinkClick r:id="rId2"/>
              </a:rPr>
              <a:t>http://www.masenv.co.uk/dBGraph/Knabbs_Ridge</a:t>
            </a:r>
            <a:endParaRPr lang="en-GB" sz="1800" b="1" dirty="0"/>
          </a:p>
          <a:p>
            <a:endParaRPr lang="en-GB" sz="180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Wind2050 - Adressing public concerns towards wind turbines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 Reported Annoyance </a:t>
            </a:r>
            <a:r>
              <a:rPr lang="en-GB" dirty="0"/>
              <a:t>T</a:t>
            </a:r>
            <a:r>
              <a:rPr lang="en-GB" dirty="0" smtClean="0"/>
              <a:t>owards WTN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2118048"/>
            <a:ext cx="8424936" cy="4047802"/>
          </a:xfrm>
        </p:spPr>
        <p:txBody>
          <a:bodyPr/>
          <a:lstStyle/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Annoyance </a:t>
            </a:r>
            <a:r>
              <a:rPr lang="en-GB" sz="1800" b="1" dirty="0"/>
              <a:t>to </a:t>
            </a:r>
            <a:r>
              <a:rPr lang="en-GB" sz="1800" b="1" dirty="0" smtClean="0"/>
              <a:t>e.g. rail </a:t>
            </a:r>
            <a:r>
              <a:rPr lang="en-GB" sz="1800" b="1" dirty="0"/>
              <a:t>or road traffic, community annoyance with WTN begins at a lower sound level and increases more rapidly with increasing WTN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800" b="1" dirty="0" smtClean="0"/>
          </a:p>
          <a:p>
            <a:r>
              <a:rPr lang="en-GB" sz="1800" b="1" dirty="0" smtClean="0"/>
              <a:t>Annoyance towards WTN was </a:t>
            </a:r>
            <a:r>
              <a:rPr lang="en-GB" sz="1800" b="1" dirty="0"/>
              <a:t>significantly lower among participants who received personal benefit. (Health Canada</a:t>
            </a:r>
            <a:r>
              <a:rPr lang="en-GB" sz="1800" b="1" dirty="0" smtClean="0"/>
              <a:t>)</a:t>
            </a:r>
            <a:endParaRPr lang="en-GB" sz="1800" b="1" dirty="0"/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However</a:t>
            </a:r>
          </a:p>
          <a:p>
            <a:r>
              <a:rPr lang="en-GB" sz="1800" b="1" dirty="0" smtClean="0"/>
              <a:t>Other </a:t>
            </a:r>
            <a:r>
              <a:rPr lang="en-GB" sz="1800" b="1" dirty="0"/>
              <a:t>factors </a:t>
            </a:r>
            <a:r>
              <a:rPr lang="en-GB" sz="1800" b="1" dirty="0" smtClean="0"/>
              <a:t>were </a:t>
            </a:r>
            <a:r>
              <a:rPr lang="en-GB" sz="1800" b="1" dirty="0"/>
              <a:t>found to be more strongly associated with </a:t>
            </a:r>
            <a:r>
              <a:rPr lang="en-GB" sz="1800" b="1" dirty="0" smtClean="0"/>
              <a:t>annoyance (visual </a:t>
            </a:r>
            <a:r>
              <a:rPr lang="en-GB" sz="1800" b="1" dirty="0"/>
              <a:t>appearance, concern for </a:t>
            </a:r>
            <a:r>
              <a:rPr lang="en-GB" sz="1800" b="1" dirty="0" smtClean="0"/>
              <a:t>physical, sensitive to </a:t>
            </a:r>
            <a:r>
              <a:rPr lang="en-GB" sz="1800" b="1" dirty="0"/>
              <a:t>noise in </a:t>
            </a:r>
            <a:r>
              <a:rPr lang="en-GB" sz="1800" b="1" dirty="0" smtClean="0"/>
              <a:t>general, </a:t>
            </a:r>
            <a:r>
              <a:rPr lang="en-GB" sz="1800" b="1" dirty="0"/>
              <a:t>and activities that influence community annoyance, over and above exposure to wind turbines </a:t>
            </a:r>
            <a:r>
              <a:rPr lang="en-GB" sz="1800" b="1" dirty="0" smtClean="0"/>
              <a:t>(</a:t>
            </a:r>
            <a:r>
              <a:rPr lang="en-GB" sz="1800" b="1" dirty="0"/>
              <a:t>Health Canada</a:t>
            </a:r>
            <a:r>
              <a:rPr lang="en-GB" sz="1800" b="1" dirty="0" smtClean="0"/>
              <a:t>)</a:t>
            </a:r>
          </a:p>
          <a:p>
            <a:endParaRPr lang="en-GB" b="1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Wind2050 - Adressing public concerns towards wind turbines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72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Audible Wind Turbine Noise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800" dirty="0" smtClean="0"/>
          </a:p>
          <a:p>
            <a:r>
              <a:rPr lang="en-GB" sz="1800" b="1" dirty="0" smtClean="0"/>
              <a:t>Most </a:t>
            </a:r>
            <a:r>
              <a:rPr lang="en-GB" sz="1800" b="1" dirty="0"/>
              <a:t>of the frequency components </a:t>
            </a:r>
            <a:r>
              <a:rPr lang="en-GB" sz="1800" b="1" dirty="0" smtClean="0"/>
              <a:t>from WTN are </a:t>
            </a:r>
            <a:r>
              <a:rPr lang="en-GB" sz="1800" b="1" dirty="0"/>
              <a:t>above the hearing thresholds and can cause annoyance when the background noise is low. Therefore, WTN should be discussed as an “audible” environmental </a:t>
            </a:r>
            <a:r>
              <a:rPr lang="en-GB" sz="1800" b="1" dirty="0" smtClean="0"/>
              <a:t>noise. (Tachibana, 2013)</a:t>
            </a:r>
            <a:endParaRPr lang="en-GB" sz="1800" b="1" dirty="0"/>
          </a:p>
          <a:p>
            <a:pPr marL="0" indent="0">
              <a:buNone/>
            </a:pPr>
            <a:r>
              <a:rPr lang="en-GB" sz="1800" b="1" dirty="0" smtClean="0"/>
              <a:t>And</a:t>
            </a:r>
          </a:p>
          <a:p>
            <a:r>
              <a:rPr lang="en-GB" sz="1800" b="1" dirty="0" smtClean="0"/>
              <a:t>A </a:t>
            </a:r>
            <a:r>
              <a:rPr lang="en-GB" sz="1800" b="1" dirty="0"/>
              <a:t>statistically significant increase in annoyance was found when WTN levels exceeded 35 </a:t>
            </a:r>
            <a:r>
              <a:rPr lang="en-GB" sz="1800" b="1" dirty="0" err="1"/>
              <a:t>dBA</a:t>
            </a:r>
            <a:r>
              <a:rPr lang="en-GB" sz="1800" b="1" dirty="0" smtClean="0"/>
              <a:t>. (Health Canada)</a:t>
            </a:r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However,</a:t>
            </a:r>
          </a:p>
          <a:p>
            <a:r>
              <a:rPr lang="en-GB" sz="1800" b="1" dirty="0" smtClean="0"/>
              <a:t>WTN </a:t>
            </a:r>
            <a:r>
              <a:rPr lang="en-GB" sz="1800" b="1" dirty="0"/>
              <a:t>annoyance significantly dropped in areas where calculated </a:t>
            </a:r>
            <a:r>
              <a:rPr lang="en-GB" sz="1800" b="1" dirty="0" smtClean="0"/>
              <a:t>night time </a:t>
            </a:r>
            <a:r>
              <a:rPr lang="en-GB" sz="1800" b="1" dirty="0"/>
              <a:t>background noise exceeded WTN by 10dB or more. (Health Canada</a:t>
            </a:r>
            <a:r>
              <a:rPr lang="en-GB" sz="1800" b="1" dirty="0" smtClean="0"/>
              <a:t>)</a:t>
            </a:r>
            <a:endParaRPr lang="en-GB" sz="1800" b="1" dirty="0"/>
          </a:p>
          <a:p>
            <a:endParaRPr lang="en-GB" sz="1800" dirty="0"/>
          </a:p>
          <a:p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Wind2050 - Adressing public concerns towards wind turbines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17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psmag.com/wp-content/uploads/2011/01/mmw_windturbin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saturation sat="78000"/>
                    </a14:imgEffect>
                    <a14:imgEffect>
                      <a14:brightnessContrast bright="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128"/>
          <a:stretch/>
        </p:blipFill>
        <p:spPr bwMode="auto">
          <a:xfrm>
            <a:off x="0" y="2118048"/>
            <a:ext cx="9152713" cy="474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Low Frequency WTN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2118048"/>
            <a:ext cx="8210872" cy="4047802"/>
          </a:xfrm>
        </p:spPr>
        <p:txBody>
          <a:bodyPr/>
          <a:lstStyle/>
          <a:p>
            <a:endParaRPr lang="en-GB" sz="1800" b="1" dirty="0" smtClean="0"/>
          </a:p>
          <a:p>
            <a:r>
              <a:rPr lang="en-GB" sz="1800" b="1" dirty="0" smtClean="0"/>
              <a:t>Conventional </a:t>
            </a:r>
            <a:r>
              <a:rPr lang="en-GB" sz="1800" b="1" dirty="0"/>
              <a:t>methods of assessing annoyance, (A-weighted sound </a:t>
            </a:r>
            <a:r>
              <a:rPr lang="en-GB" sz="1800" b="1" dirty="0" smtClean="0"/>
              <a:t>pressure), </a:t>
            </a:r>
            <a:r>
              <a:rPr lang="en-GB" sz="1800" b="1" dirty="0"/>
              <a:t>are inadequate for low frequency noise and lead to incorrect decisions by regulatory authorities. (</a:t>
            </a:r>
            <a:r>
              <a:rPr lang="en-GB" sz="1800" b="1" dirty="0" err="1"/>
              <a:t>Leventhall</a:t>
            </a:r>
            <a:r>
              <a:rPr lang="en-GB" sz="1800" b="1" dirty="0"/>
              <a:t>, 2004)</a:t>
            </a:r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However,</a:t>
            </a:r>
            <a:endParaRPr lang="en-GB" sz="1800" b="1" dirty="0"/>
          </a:p>
          <a:p>
            <a:r>
              <a:rPr lang="en-GB" sz="1800" b="1" dirty="0"/>
              <a:t>WTN can be assessed by the A-weighted sound pressure level as a primary indicator, similarly to general environmental noises. (Tachibana et al 2013</a:t>
            </a:r>
            <a:r>
              <a:rPr lang="en-GB" sz="1800" b="1" dirty="0" smtClean="0"/>
              <a:t>) (Health Canada, 2014)</a:t>
            </a:r>
          </a:p>
          <a:p>
            <a:endParaRPr lang="en-GB" sz="1800" b="1" dirty="0"/>
          </a:p>
          <a:p>
            <a:pPr marL="0" indent="0">
              <a:buNone/>
            </a:pPr>
            <a:r>
              <a:rPr lang="en-GB" sz="1800" b="1" dirty="0" smtClean="0"/>
              <a:t>Question</a:t>
            </a:r>
          </a:p>
          <a:p>
            <a:r>
              <a:rPr lang="en-GB" sz="1800" b="1" dirty="0" smtClean="0"/>
              <a:t>Are some people more sensitive towards low frequency noise?</a:t>
            </a:r>
            <a:endParaRPr lang="en-GB" sz="1800" b="1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Wind2050 - Adressing public concerns towards wind turbines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2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Frequency Noise </a:t>
            </a:r>
            <a:r>
              <a:rPr lang="en-GB" dirty="0"/>
              <a:t>(10Hz to 200Hz)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800" dirty="0" smtClean="0"/>
          </a:p>
          <a:p>
            <a:r>
              <a:rPr lang="en-GB" sz="1800" b="1" dirty="0" smtClean="0"/>
              <a:t>The </a:t>
            </a:r>
            <a:r>
              <a:rPr lang="en-GB" sz="1800" b="1" dirty="0"/>
              <a:t>frequency components in infrasound region contained in WTN are </a:t>
            </a:r>
            <a:r>
              <a:rPr lang="en-GB" sz="1800" b="1" dirty="0" smtClean="0"/>
              <a:t>hardly </a:t>
            </a:r>
            <a:r>
              <a:rPr lang="en-GB" sz="1800" b="1" dirty="0"/>
              <a:t>audible/sensible</a:t>
            </a:r>
            <a:r>
              <a:rPr lang="en-GB" sz="1800" b="1" dirty="0" smtClean="0"/>
              <a:t>. (Yokoyama, 2013)</a:t>
            </a:r>
          </a:p>
          <a:p>
            <a:pPr marL="0" indent="0">
              <a:buNone/>
            </a:pPr>
            <a:r>
              <a:rPr lang="en-GB" sz="1800" b="1" dirty="0" smtClean="0"/>
              <a:t>And</a:t>
            </a:r>
          </a:p>
          <a:p>
            <a:r>
              <a:rPr lang="en-GB" sz="1800" b="1" dirty="0"/>
              <a:t>A</a:t>
            </a:r>
            <a:r>
              <a:rPr lang="en-GB" sz="1800" b="1" dirty="0" smtClean="0"/>
              <a:t>n </a:t>
            </a:r>
            <a:r>
              <a:rPr lang="en-GB" sz="1800" b="1" dirty="0"/>
              <a:t>average of 14dB of outdoor WTN is blocked from entering a home at low frequencies (16 Hz - 100 Hz) with closed </a:t>
            </a:r>
            <a:r>
              <a:rPr lang="en-GB" sz="1800" b="1" dirty="0" smtClean="0"/>
              <a:t>windows. (</a:t>
            </a:r>
            <a:r>
              <a:rPr lang="en-GB" sz="1800" b="1" dirty="0"/>
              <a:t>Health </a:t>
            </a:r>
            <a:r>
              <a:rPr lang="en-GB" sz="1800" b="1" dirty="0" smtClean="0"/>
              <a:t>Canada, 2014)</a:t>
            </a:r>
            <a:endParaRPr lang="en-GB" sz="1800" b="1" dirty="0"/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However, </a:t>
            </a:r>
          </a:p>
          <a:p>
            <a:r>
              <a:rPr lang="en-GB" sz="1800" b="1" dirty="0" smtClean="0"/>
              <a:t>An </a:t>
            </a:r>
            <a:r>
              <a:rPr lang="en-GB" sz="1800" b="1" dirty="0"/>
              <a:t>approximate estimate is that about 2.5% of the population may have a low frequency threshold which is at least 12dB more sensitive than the average </a:t>
            </a:r>
            <a:r>
              <a:rPr lang="en-GB" sz="1800" b="1" dirty="0" smtClean="0"/>
              <a:t>threshold.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Wind2050 - Adressing public concerns towards wind turbines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6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Noise associated Wind Turbine Syndrome– A </a:t>
            </a:r>
            <a:r>
              <a:rPr lang="en-GB" dirty="0" err="1" smtClean="0"/>
              <a:t>Nocebo</a:t>
            </a:r>
            <a:r>
              <a:rPr lang="en-GB" dirty="0" smtClean="0"/>
              <a:t> Effect?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2118048"/>
            <a:ext cx="8352928" cy="4047802"/>
          </a:xfrm>
        </p:spPr>
        <p:txBody>
          <a:bodyPr/>
          <a:lstStyle/>
          <a:p>
            <a:endParaRPr lang="en-GB" sz="1800" dirty="0" smtClean="0"/>
          </a:p>
          <a:p>
            <a:r>
              <a:rPr lang="en-GB" sz="1800" b="1" dirty="0" smtClean="0"/>
              <a:t>A </a:t>
            </a:r>
            <a:r>
              <a:rPr lang="en-GB" sz="1800" b="1" dirty="0"/>
              <a:t>placebo </a:t>
            </a:r>
            <a:r>
              <a:rPr lang="en-GB" sz="1800" b="1" dirty="0" smtClean="0"/>
              <a:t>is </a:t>
            </a:r>
            <a:r>
              <a:rPr lang="en-GB" sz="1800" b="1" dirty="0"/>
              <a:t>a drug that </a:t>
            </a:r>
            <a:r>
              <a:rPr lang="en-GB" sz="1800" b="1" dirty="0" smtClean="0"/>
              <a:t>produce </a:t>
            </a:r>
            <a:r>
              <a:rPr lang="en-GB" sz="1800" b="1" dirty="0"/>
              <a:t>a beneficial, healthful, pleasant, or desirable effect as a result of the subject's beliefs and expectations</a:t>
            </a:r>
            <a:r>
              <a:rPr lang="en-GB" sz="1800" b="1" dirty="0" smtClean="0"/>
              <a:t>.</a:t>
            </a:r>
          </a:p>
          <a:p>
            <a:endParaRPr lang="en-GB" sz="1800" b="1" dirty="0" smtClean="0"/>
          </a:p>
          <a:p>
            <a:r>
              <a:rPr lang="en-GB" sz="1800" b="1" dirty="0" smtClean="0"/>
              <a:t>The </a:t>
            </a:r>
            <a:r>
              <a:rPr lang="en-GB" sz="1800" b="1" dirty="0" err="1"/>
              <a:t>nocebo</a:t>
            </a:r>
            <a:r>
              <a:rPr lang="en-GB" sz="1800" b="1" dirty="0"/>
              <a:t> effect is defined as the </a:t>
            </a:r>
            <a:r>
              <a:rPr lang="en-GB" sz="1800" b="1" dirty="0" smtClean="0"/>
              <a:t>opposite of placebo and follows </a:t>
            </a:r>
            <a:r>
              <a:rPr lang="en-GB" sz="1800" b="1" dirty="0"/>
              <a:t>the administration of an inert treatment along with verbal suggestions of symptom worsening. The patient expects to feel worse and eventually </a:t>
            </a:r>
            <a:r>
              <a:rPr lang="en-GB" sz="1800" b="1" dirty="0" smtClean="0"/>
              <a:t>will.</a:t>
            </a:r>
          </a:p>
          <a:p>
            <a:endParaRPr lang="en-GB" sz="1800" b="1" dirty="0"/>
          </a:p>
          <a:p>
            <a:r>
              <a:rPr lang="en-GB" sz="1800" b="1" dirty="0" smtClean="0"/>
              <a:t>The </a:t>
            </a:r>
            <a:r>
              <a:rPr lang="en-GB" sz="1800" b="1" dirty="0"/>
              <a:t>respondents’ attitude </a:t>
            </a:r>
            <a:r>
              <a:rPr lang="en-GB" sz="1800" b="1" dirty="0" smtClean="0"/>
              <a:t>to the </a:t>
            </a:r>
            <a:r>
              <a:rPr lang="en-GB" sz="1800" b="1" dirty="0"/>
              <a:t>visual impact of wind turbines on the landscape scenery was found to influence noise </a:t>
            </a:r>
            <a:r>
              <a:rPr lang="en-GB" sz="1800" b="1" dirty="0" smtClean="0"/>
              <a:t>annoyance</a:t>
            </a:r>
            <a:r>
              <a:rPr lang="en-GB" sz="1800" b="1" dirty="0"/>
              <a:t> </a:t>
            </a:r>
            <a:r>
              <a:rPr lang="en-GB" sz="1800" b="1" dirty="0" smtClean="0"/>
              <a:t>(Pedersen &amp; </a:t>
            </a:r>
            <a:r>
              <a:rPr lang="en-GB" sz="1800" b="1" dirty="0" err="1" smtClean="0"/>
              <a:t>Waye</a:t>
            </a:r>
            <a:r>
              <a:rPr lang="en-GB" sz="1800" b="1" dirty="0" smtClean="0"/>
              <a:t>, 2004) (Health Canada 2014)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Wind2050 - Adressing public concerns towards wind turbines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7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explanations of reported health affects from wind </a:t>
            </a:r>
            <a:r>
              <a:rPr lang="en-GB" dirty="0" smtClean="0"/>
              <a:t>noise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800" dirty="0" smtClean="0"/>
          </a:p>
          <a:p>
            <a:r>
              <a:rPr lang="en-GB" sz="1800" b="1" dirty="0" smtClean="0"/>
              <a:t>Bas-Tinnitus</a:t>
            </a:r>
            <a:r>
              <a:rPr lang="en-GB" sz="1800" b="1" dirty="0"/>
              <a:t>: Can be diagnosed</a:t>
            </a:r>
          </a:p>
          <a:p>
            <a:r>
              <a:rPr lang="en-GB" sz="1800" b="1" dirty="0"/>
              <a:t>Low frequency hearing threshold: Can be </a:t>
            </a:r>
            <a:r>
              <a:rPr lang="en-GB" sz="1800" b="1" dirty="0" smtClean="0"/>
              <a:t>examined </a:t>
            </a:r>
          </a:p>
          <a:p>
            <a:r>
              <a:rPr lang="en-GB" sz="1800" b="1" dirty="0" smtClean="0"/>
              <a:t>Wind </a:t>
            </a:r>
            <a:r>
              <a:rPr lang="en-GB" sz="1800" b="1" dirty="0"/>
              <a:t>turbine syndrome: Can in some cases be treated through e.g. Cognitive Therapy, but it is a clinical challenge to help these people</a:t>
            </a:r>
          </a:p>
          <a:p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Wind2050 - Addressing public concerns towards wind turbines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8241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Institute">
  <a:themeElements>
    <a:clrScheme name="DTU">
      <a:dk1>
        <a:srgbClr val="000000"/>
      </a:dk1>
      <a:lt1>
        <a:srgbClr val="FFFFFF"/>
      </a:lt1>
      <a:dk2>
        <a:srgbClr val="990000"/>
      </a:dk2>
      <a:lt2>
        <a:srgbClr val="999999"/>
      </a:lt2>
      <a:accent1>
        <a:srgbClr val="FF9900"/>
      </a:accent1>
      <a:accent2>
        <a:srgbClr val="99CC33"/>
      </a:accent2>
      <a:accent3>
        <a:srgbClr val="990066"/>
      </a:accent3>
      <a:accent4>
        <a:srgbClr val="3366CC"/>
      </a:accent4>
      <a:accent5>
        <a:srgbClr val="990000"/>
      </a:accent5>
      <a:accent6>
        <a:srgbClr val="999999"/>
      </a:accent6>
      <a:hlink>
        <a:srgbClr val="3366CC"/>
      </a:hlink>
      <a:folHlink>
        <a:srgbClr val="999999"/>
      </a:folHlink>
    </a:clrScheme>
    <a:fontScheme name="DTU Corporate UK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1 DTU Template.potx" id="{817EEFDA-7BE2-43D8-A5B3-D046914B771F}" vid="{E549E448-DEFC-412F-9275-547A62A09EB7}"/>
    </a:ext>
  </a:extLst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624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Institute</vt:lpstr>
      <vt:lpstr>Brugerdefineret design</vt:lpstr>
      <vt:lpstr>Latest research on Wind Turbine Noise</vt:lpstr>
      <vt:lpstr>Acoustical characteristics of WTN:</vt:lpstr>
      <vt:lpstr>Self Reported Annoyance Towards WTN</vt:lpstr>
      <vt:lpstr>Audible Wind Turbine Noise</vt:lpstr>
      <vt:lpstr>Measuring Low Frequency WTN</vt:lpstr>
      <vt:lpstr>Low Frequency Noise (10Hz to 200Hz)</vt:lpstr>
      <vt:lpstr>Noise associated Wind Turbine Syndrome– A Nocebo Effect?</vt:lpstr>
      <vt:lpstr>Possible explanations of reported health affects from wind noise </vt:lpstr>
    </vt:vector>
  </TitlesOfParts>
  <Company>DTU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Toft Clausen</dc:creator>
  <cp:lastModifiedBy>DTU</cp:lastModifiedBy>
  <cp:revision>77</cp:revision>
  <dcterms:created xsi:type="dcterms:W3CDTF">2011-02-04T12:04:51Z</dcterms:created>
  <dcterms:modified xsi:type="dcterms:W3CDTF">2015-01-30T09:28:42Z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D_DocumentLanguageString">
    <vt:lpwstr>Engelsk (Storbritannien)</vt:lpwstr>
  </property>
  <property fmtid="{D5CDD505-2E9C-101B-9397-08002B2CF9AE}" pid="3" name="SD_CtlText_Usersettings_Userprofile">
    <vt:lpwstr>Brev KRBO</vt:lpwstr>
  </property>
  <property fmtid="{D5CDD505-2E9C-101B-9397-08002B2CF9AE}" pid="4" name="SD_DocumentLanguage">
    <vt:lpwstr>en-GB</vt:lpwstr>
  </property>
  <property fmtid="{D5CDD505-2E9C-101B-9397-08002B2CF9AE}" pid="5" name="sdDocumentDate">
    <vt:lpwstr>42019</vt:lpwstr>
  </property>
  <property fmtid="{D5CDD505-2E9C-101B-9397-08002B2CF9AE}" pid="6" name="sdDocumentDateFormat">
    <vt:lpwstr>en-GB:dd MMMM yyyy</vt:lpwstr>
  </property>
  <property fmtid="{D5CDD505-2E9C-101B-9397-08002B2CF9AE}" pid="7" name="SD_UserprofileName">
    <vt:lpwstr>Brev KRBO</vt:lpwstr>
  </property>
  <property fmtid="{D5CDD505-2E9C-101B-9397-08002B2CF9AE}" pid="8" name="SD_USR_Name">
    <vt:lpwstr>Kristian Borch</vt:lpwstr>
  </property>
  <property fmtid="{D5CDD505-2E9C-101B-9397-08002B2CF9AE}" pid="9" name="SD_USR_Initials">
    <vt:lpwstr>KRBO</vt:lpwstr>
  </property>
  <property fmtid="{D5CDD505-2E9C-101B-9397-08002B2CF9AE}" pid="10" name="SD_USR_Title">
    <vt:lpwstr>Associate Professor</vt:lpwstr>
  </property>
  <property fmtid="{D5CDD505-2E9C-101B-9397-08002B2CF9AE}" pid="11" name="SD_USR_DirectPhone">
    <vt:lpwstr>51 53 74 82</vt:lpwstr>
  </property>
  <property fmtid="{D5CDD505-2E9C-101B-9397-08002B2CF9AE}" pid="12" name="SD_USR_Email">
    <vt:lpwstr>krbo@dtu.dk</vt:lpwstr>
  </property>
  <property fmtid="{D5CDD505-2E9C-101B-9397-08002B2CF9AE}" pid="13" name="SD_OFF_Identity">
    <vt:lpwstr>Management Engineering (Lyngby campus)</vt:lpwstr>
  </property>
  <property fmtid="{D5CDD505-2E9C-101B-9397-08002B2CF9AE}" pid="14" name="SD_USR_Department">
    <vt:lpwstr/>
  </property>
  <property fmtid="{D5CDD505-2E9C-101B-9397-08002B2CF9AE}" pid="15" name="DocumentInfoFinished">
    <vt:lpwstr>True</vt:lpwstr>
  </property>
</Properties>
</file>