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8" r:id="rId2"/>
    <p:sldId id="262" r:id="rId3"/>
    <p:sldId id="259" r:id="rId4"/>
    <p:sldId id="268" r:id="rId5"/>
    <p:sldId id="266" r:id="rId6"/>
    <p:sldId id="260" r:id="rId7"/>
    <p:sldId id="267" r:id="rId8"/>
    <p:sldId id="264" r:id="rId9"/>
    <p:sldId id="265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A2E"/>
    <a:srgbClr val="3C322A"/>
    <a:srgbClr val="628637"/>
    <a:srgbClr val="305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2658" autoAdjust="0"/>
  </p:normalViewPr>
  <p:slideViewPr>
    <p:cSldViewPr showGuides="1">
      <p:cViewPr>
        <p:scale>
          <a:sx n="110" d="100"/>
          <a:sy n="110" d="100"/>
        </p:scale>
        <p:origin x="-72" y="258"/>
      </p:cViewPr>
      <p:guideLst>
        <p:guide orient="horz" pos="654"/>
        <p:guide orient="horz" pos="1102"/>
        <p:guide orient="horz" pos="3751"/>
        <p:guide pos="429"/>
        <p:guide pos="5059"/>
        <p:guide pos="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D5589-B1A4-45B4-B1B7-CF2927EDA4A8}" type="datetimeFigureOut">
              <a:rPr lang="da-DK" smtClean="0"/>
              <a:t>30-01-2015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199D-4A75-432F-A4CD-8ABEA4C2F24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95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loss of value scheme - ensures that property owners who become neighbors to wind turbines can be compensated for loss of value on their property. The scheme complements the ordinary neighboring law and constitutes a special field of environmental law. According to the Renewable Energy Act (VE-</a:t>
            </a:r>
            <a:r>
              <a:rPr lang="en-US" dirty="0" err="1" smtClean="0"/>
              <a:t>loven</a:t>
            </a:r>
            <a:r>
              <a:rPr lang="en-US" dirty="0" smtClean="0"/>
              <a:t>) the scheme shall support the promotion of renewable energy in Denmark.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199D-4A75-432F-A4CD-8ABEA4C2F24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885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 err="1" smtClean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20" name="Grafik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b="42821"/>
          <a:stretch/>
        </p:blipFill>
        <p:spPr>
          <a:xfrm>
            <a:off x="-1" y="5149996"/>
            <a:ext cx="8892481" cy="15172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79999" y="2127600"/>
            <a:ext cx="6951163" cy="1008000"/>
          </a:xfrm>
        </p:spPr>
        <p:txBody>
          <a:bodyPr/>
          <a:lstStyle>
            <a:lvl1pPr>
              <a:defRPr sz="6000"/>
            </a:lvl1pPr>
          </a:lstStyle>
          <a:p>
            <a:r>
              <a:rPr lang="da-DK" dirty="0" smtClean="0"/>
              <a:t>Indsæt overskrift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225600"/>
            <a:ext cx="6951163" cy="4429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og indsæt underoverskrift</a:t>
            </a:r>
            <a:endParaRPr lang="da-DK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79999" y="3755325"/>
            <a:ext cx="6951164" cy="300645"/>
          </a:xfrm>
        </p:spPr>
        <p:txBody>
          <a:bodyPr/>
          <a:lstStyle>
            <a:lvl1pPr>
              <a:defRPr sz="1400" i="1">
                <a:solidFill>
                  <a:srgbClr val="7F7F7F"/>
                </a:solidFill>
              </a:defRPr>
            </a:lvl1pPr>
          </a:lstStyle>
          <a:p>
            <a:r>
              <a:rPr lang="da-DK" dirty="0" smtClean="0"/>
              <a:t>Klik og indsæt navn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252000" y="0"/>
            <a:ext cx="1800000" cy="31393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Planlæg din præsentation: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Indledning (sæt scenen)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Indhold (handling)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Afslutning (løsning eller perspektiv)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Find inspiration til din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præsentation på InSite under Værktøjer – Kommunikation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Husk at udfylde dok. nr. til Public 360 samme sted som dato.</a:t>
            </a:r>
          </a:p>
        </p:txBody>
      </p:sp>
      <p:sp>
        <p:nvSpPr>
          <p:cNvPr id="17" name="Text Box 48"/>
          <p:cNvSpPr txBox="1">
            <a:spLocks noChangeArrowheads="1"/>
          </p:cNvSpPr>
          <p:nvPr userDrawn="1"/>
        </p:nvSpPr>
        <p:spPr bwMode="auto">
          <a:xfrm>
            <a:off x="9252000" y="4088011"/>
            <a:ext cx="217547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Tip: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Indsæt dato, dok. nr. og sidefod på alle slides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</a:t>
            </a:r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Indsæt</a:t>
            </a: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topmenuen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</a:t>
            </a:r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Sidehoved og Sidefod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Indsæt dato og dok. nr. i feltet </a:t>
            </a:r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Fast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Indsæt evt. titel/</a:t>
            </a:r>
            <a:b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beskrivelse i </a:t>
            </a:r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Sidefod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</a:t>
            </a:r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Anvend på alle </a:t>
            </a: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eller </a:t>
            </a:r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Anvend</a:t>
            </a: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hvis det kun skal være på et enkelt slide</a:t>
            </a:r>
          </a:p>
        </p:txBody>
      </p:sp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52000" y="0"/>
            <a:ext cx="1800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Modtageren vil høre din præsentation, ikke læse slides.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notefeltet som hjælp til at huske, hvad du vil sige.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Har du behov for, at modtageren skal huske vigtig information, så lav faktaark og del ud.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indhold 2"/>
          <p:cNvSpPr>
            <a:spLocks noGrp="1"/>
          </p:cNvSpPr>
          <p:nvPr>
            <p:ph idx="14" hasCustomPrompt="1"/>
          </p:nvPr>
        </p:nvSpPr>
        <p:spPr>
          <a:xfrm>
            <a:off x="684000" y="1745999"/>
            <a:ext cx="3456000" cy="4208400"/>
          </a:xfrm>
        </p:spPr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8" name="Pladsholder til indhold 3"/>
          <p:cNvSpPr>
            <a:spLocks noGrp="1"/>
          </p:cNvSpPr>
          <p:nvPr>
            <p:ph idx="13" hasCustomPrompt="1"/>
          </p:nvPr>
        </p:nvSpPr>
        <p:spPr>
          <a:xfrm>
            <a:off x="4573036" y="1745999"/>
            <a:ext cx="3456000" cy="4208400"/>
          </a:xfrm>
        </p:spPr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252000" y="0"/>
            <a:ext cx="1800000" cy="5170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en kort og enkel overskrift.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 kombination af tekst og billeder/diagrammer eller faktabokse gør præsentationen mere dynamisk.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de foruddefinerede Energinet.dk farver i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stedet for standardfarver.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Undgå for mange effekter.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</p:txBody>
      </p:sp>
    </p:spTree>
    <p:extLst>
      <p:ext uri="{BB962C8B-B14F-4D97-AF65-F5344CB8AC3E}">
        <p14:creationId xmlns:p14="http://schemas.microsoft.com/office/powerpoint/2010/main" val="420303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indholdsobjekter og 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252000" y="0"/>
            <a:ext cx="1800000" cy="5170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en kort og enkel overskrift.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 kombination af tekst og billeder/diagrammer eller faktabokse gør præsentationen mere dynamisk.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de foruddefinerede Energinet.dk farver i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stedet for standardfarver.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Undgå for mange effekter.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</p:txBody>
      </p:sp>
      <p:sp>
        <p:nvSpPr>
          <p:cNvPr id="20" name="Pladsholder til billede 18"/>
          <p:cNvSpPr>
            <a:spLocks noGrp="1"/>
          </p:cNvSpPr>
          <p:nvPr>
            <p:ph type="pic" sz="quarter" idx="14" hasCustomPrompt="1"/>
          </p:nvPr>
        </p:nvSpPr>
        <p:spPr>
          <a:xfrm>
            <a:off x="4573036" y="1746000"/>
            <a:ext cx="3456000" cy="4208400"/>
          </a:xfrm>
        </p:spPr>
        <p:txBody>
          <a:bodyPr lIns="0" tIns="576000" anchor="ctr" anchorCtr="0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a-DK" dirty="0" smtClean="0"/>
              <a:t>Klik på ikon for at indsætte billede</a:t>
            </a:r>
            <a:endParaRPr lang="da-DK" dirty="0"/>
          </a:p>
        </p:txBody>
      </p:sp>
      <p:sp>
        <p:nvSpPr>
          <p:cNvPr id="19" name="Pladsholder til indhold 2"/>
          <p:cNvSpPr>
            <a:spLocks noGrp="1"/>
          </p:cNvSpPr>
          <p:nvPr>
            <p:ph idx="15" hasCustomPrompt="1"/>
          </p:nvPr>
        </p:nvSpPr>
        <p:spPr>
          <a:xfrm>
            <a:off x="684000" y="1745999"/>
            <a:ext cx="3456000" cy="4208400"/>
          </a:xfrm>
        </p:spPr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618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687598" y="2491513"/>
            <a:ext cx="2238427" cy="3463200"/>
          </a:xfrm>
        </p:spPr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Pladsholder til indhold 3"/>
          <p:cNvSpPr>
            <a:spLocks noGrp="1"/>
          </p:cNvSpPr>
          <p:nvPr>
            <p:ph idx="13" hasCustomPrompt="1"/>
          </p:nvPr>
        </p:nvSpPr>
        <p:spPr>
          <a:xfrm>
            <a:off x="3233187" y="2491513"/>
            <a:ext cx="2238427" cy="3463200"/>
          </a:xfrm>
        </p:spPr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2" name="Pladsholder til indhold 4"/>
          <p:cNvSpPr>
            <a:spLocks noGrp="1"/>
          </p:cNvSpPr>
          <p:nvPr>
            <p:ph idx="14" hasCustomPrompt="1"/>
          </p:nvPr>
        </p:nvSpPr>
        <p:spPr>
          <a:xfrm>
            <a:off x="5790612" y="2491513"/>
            <a:ext cx="2238427" cy="3463200"/>
          </a:xfrm>
        </p:spPr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252000" y="0"/>
            <a:ext cx="1800000" cy="5170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en kort og enkel overskrift.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 kombination af tekst og billeder/diagrammer eller faktabokse gør præsentationen mere dynamisk.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de foruddefinerede Energinet.dk farver i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stedet for standardfarver.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Undgå for mange effekter.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1749425"/>
            <a:ext cx="7344000" cy="35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Indsæt brødtekst</a:t>
            </a:r>
          </a:p>
        </p:txBody>
      </p:sp>
    </p:spTree>
    <p:extLst>
      <p:ext uri="{BB962C8B-B14F-4D97-AF65-F5344CB8AC3E}">
        <p14:creationId xmlns:p14="http://schemas.microsoft.com/office/powerpoint/2010/main" val="53724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og 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687598" y="2491513"/>
            <a:ext cx="2238427" cy="3463200"/>
          </a:xfrm>
        </p:spPr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Pladsholder til indhold 3"/>
          <p:cNvSpPr>
            <a:spLocks noGrp="1"/>
          </p:cNvSpPr>
          <p:nvPr>
            <p:ph idx="13" hasCustomPrompt="1"/>
          </p:nvPr>
        </p:nvSpPr>
        <p:spPr>
          <a:xfrm>
            <a:off x="3233187" y="2491513"/>
            <a:ext cx="2238427" cy="3463200"/>
          </a:xfrm>
        </p:spPr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252000" y="0"/>
            <a:ext cx="1800000" cy="5170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en kort og enkel overskrift.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 kombination af tekst og billeder/diagrammer eller faktabokse gør præsentationen mere dynamisk.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de foruddefinerede Energinet.dk farver i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stedet for standardfarver.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Undgå for mange effekter.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1749425"/>
            <a:ext cx="7344000" cy="35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Indsæt brødtekst</a:t>
            </a:r>
          </a:p>
        </p:txBody>
      </p:sp>
      <p:sp>
        <p:nvSpPr>
          <p:cNvPr id="23" name="Pladsholder til billede 18"/>
          <p:cNvSpPr>
            <a:spLocks noGrp="1"/>
          </p:cNvSpPr>
          <p:nvPr>
            <p:ph type="pic" sz="quarter" idx="16" hasCustomPrompt="1"/>
          </p:nvPr>
        </p:nvSpPr>
        <p:spPr>
          <a:xfrm>
            <a:off x="5796136" y="2492896"/>
            <a:ext cx="2232900" cy="3461330"/>
          </a:xfrm>
        </p:spPr>
        <p:txBody>
          <a:bodyPr lIns="0" tIns="792000" anchor="ctr" anchorCtr="0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a-DK" dirty="0" smtClean="0"/>
              <a:t>Klik på ikon for at indsætte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828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82353"/>
            <a:ext cx="9144000" cy="5793513"/>
          </a:xfrm>
        </p:spPr>
        <p:txBody>
          <a:bodyPr tIns="576000" anchor="ctr" anchorCtr="0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a-DK" dirty="0" smtClean="0"/>
              <a:t>Klik på ikon for at indsætte billede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252000" y="0"/>
            <a:ext cx="1800000" cy="461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 om billeder:</a:t>
            </a:r>
          </a:p>
          <a:p>
            <a:pPr rtl="0"/>
            <a:endParaRPr lang="da-DK" sz="12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billeder i den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rigtige opløsning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(fx 96dpi til PowerPoint)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hellere ét godt billede end mange.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evt. billeder til opdeling af din præsentation, når du går fra et emne til et andet.</a:t>
            </a:r>
          </a:p>
          <a:p>
            <a:pPr rtl="0"/>
            <a:endParaRPr lang="da-DK" sz="12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Baggrun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t="96226" r="126"/>
          <a:stretch/>
        </p:blipFill>
        <p:spPr>
          <a:xfrm>
            <a:off x="0" y="6213600"/>
            <a:ext cx="9144000" cy="22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4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6" name="Rectangle 5"/>
          <p:cNvSpPr/>
          <p:nvPr userDrawn="1"/>
        </p:nvSpPr>
        <p:spPr>
          <a:xfrm>
            <a:off x="9252000" y="0"/>
            <a:ext cx="1800000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12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Find inspiration til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præsentationer på InSite under Værktøjer – Kommunikation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252000" y="0"/>
            <a:ext cx="1800000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12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Find inspiration til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præsentationer på </a:t>
            </a:r>
            <a:r>
              <a:rPr lang="da-DK" sz="1200" b="0" i="0" u="none" strike="noStrike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InSite</a:t>
            </a: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under Værktøjer – Kommunikation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</a:t>
            </a:r>
            <a:r>
              <a:rPr lang="da-DK" sz="1200" b="0" i="0" u="none" strike="noStrike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Cumulus</a:t>
            </a: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 på </a:t>
            </a:r>
            <a:r>
              <a:rPr lang="da-DK" sz="1200" b="0" i="0" u="none" strike="noStrike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InSite</a:t>
            </a: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under Værktøjer – Kommunikation</a:t>
            </a:r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ggrund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126"/>
          <a:stretch/>
        </p:blipFill>
        <p:spPr>
          <a:xfrm>
            <a:off x="0" y="351692"/>
            <a:ext cx="9144000" cy="6091808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84000" y="1038225"/>
            <a:ext cx="7344000" cy="4198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4000" y="1746000"/>
            <a:ext cx="7344000" cy="4208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7"/>
            <a:r>
              <a:rPr lang="da-DK" dirty="0" smtClean="0"/>
              <a:t>8 niveau</a:t>
            </a:r>
          </a:p>
          <a:p>
            <a:pPr lvl="8"/>
            <a:r>
              <a:rPr lang="da-DK" dirty="0" smtClean="0"/>
              <a:t>9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273600" y="648000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rgbClr val="A6A6A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90400" y="6480000"/>
            <a:ext cx="110168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rgbClr val="A6A6A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208404" y="6480000"/>
            <a:ext cx="478396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1" r:id="rId4"/>
    <p:sldLayoutId id="2147483659" r:id="rId5"/>
    <p:sldLayoutId id="2147483662" r:id="rId6"/>
    <p:sldLayoutId id="2147483660" r:id="rId7"/>
    <p:sldLayoutId id="2147483654" r:id="rId8"/>
    <p:sldLayoutId id="2147483655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Tx/>
        <a:buNone/>
        <a:defRPr sz="1800" kern="1200">
          <a:solidFill>
            <a:srgbClr val="404040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78" userDrawn="1">
          <p15:clr>
            <a:srgbClr val="F26B43"/>
          </p15:clr>
        </p15:guide>
        <p15:guide id="4" orient="horz" pos="655" userDrawn="1">
          <p15:clr>
            <a:srgbClr val="F26B43"/>
          </p15:clr>
        </p15:guide>
        <p15:guide id="5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3600" dirty="0" smtClean="0"/>
              <a:t>Promotion </a:t>
            </a:r>
            <a:r>
              <a:rPr lang="da-DK" sz="3600" dirty="0"/>
              <a:t>of </a:t>
            </a:r>
            <a:r>
              <a:rPr lang="da-DK" sz="3600" dirty="0" err="1" smtClean="0"/>
              <a:t>Renewable</a:t>
            </a:r>
            <a:r>
              <a:rPr lang="da-DK" sz="3600" dirty="0" smtClean="0"/>
              <a:t> Energy act</a:t>
            </a:r>
            <a:endParaRPr lang="da-DK" sz="3600" noProof="0" dirty="0"/>
          </a:p>
        </p:txBody>
      </p:sp>
      <p:sp>
        <p:nvSpPr>
          <p:cNvPr id="10" name="Undertitel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Wind2050 </a:t>
            </a:r>
            <a:r>
              <a:rPr lang="en-GB" dirty="0"/>
              <a:t>project </a:t>
            </a:r>
            <a:r>
              <a:rPr lang="en-GB" dirty="0" smtClean="0"/>
              <a:t>meeting – </a:t>
            </a:r>
            <a:r>
              <a:rPr lang="da-DK" dirty="0" err="1"/>
              <a:t>January</a:t>
            </a:r>
            <a:r>
              <a:rPr lang="da-DK" dirty="0"/>
              <a:t> 29, 2015</a:t>
            </a:r>
            <a:endParaRPr lang="en-GB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- Energinet.dk, Henrik Kamp </a:t>
            </a:r>
            <a:r>
              <a:rPr lang="en-GB" dirty="0" err="1" smtClean="0"/>
              <a:t>Justesen</a:t>
            </a:r>
            <a:endParaRPr lang="en-GB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78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Promotion </a:t>
            </a:r>
            <a:r>
              <a:rPr lang="da-DK" dirty="0"/>
              <a:t>of </a:t>
            </a:r>
            <a:r>
              <a:rPr lang="da-DK" dirty="0" err="1" smtClean="0"/>
              <a:t>Renewable</a:t>
            </a:r>
            <a:r>
              <a:rPr lang="da-DK" dirty="0" smtClean="0"/>
              <a:t> </a:t>
            </a:r>
            <a:r>
              <a:rPr lang="da-DK" dirty="0" err="1"/>
              <a:t>energy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Price supplement </a:t>
            </a:r>
            <a:r>
              <a:rPr lang="en-US" dirty="0"/>
              <a:t>for wind turbines </a:t>
            </a:r>
            <a:r>
              <a:rPr lang="en-US" dirty="0" smtClean="0"/>
              <a:t>(and </a:t>
            </a:r>
            <a:r>
              <a:rPr lang="en-US" dirty="0"/>
              <a:t>other electricity production plants which </a:t>
            </a:r>
            <a:r>
              <a:rPr lang="en-US" dirty="0" smtClean="0"/>
              <a:t>use </a:t>
            </a:r>
            <a:r>
              <a:rPr lang="da-DK" dirty="0" err="1" smtClean="0"/>
              <a:t>renewable</a:t>
            </a:r>
            <a:r>
              <a:rPr lang="da-DK" dirty="0" smtClean="0"/>
              <a:t> </a:t>
            </a:r>
            <a:r>
              <a:rPr lang="da-DK" dirty="0" err="1"/>
              <a:t>energy</a:t>
            </a:r>
            <a:r>
              <a:rPr lang="da-DK" dirty="0"/>
              <a:t> </a:t>
            </a:r>
            <a:r>
              <a:rPr lang="da-DK" dirty="0" err="1" smtClean="0"/>
              <a:t>sources</a:t>
            </a:r>
            <a:r>
              <a:rPr lang="da-DK" dirty="0" smtClean="0"/>
              <a:t>)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Measures </a:t>
            </a:r>
            <a:r>
              <a:rPr lang="en-US" b="1" dirty="0"/>
              <a:t>to promote the expansion of wind </a:t>
            </a:r>
            <a:r>
              <a:rPr lang="en-US" b="1" dirty="0" smtClean="0"/>
              <a:t>turbines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/>
              <a:t>to exploiting energy from water and wind </a:t>
            </a:r>
            <a:r>
              <a:rPr lang="en-US" dirty="0" smtClean="0"/>
              <a:t>offshore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Connection </a:t>
            </a:r>
            <a:r>
              <a:rPr lang="en-US" dirty="0"/>
              <a:t>of and safety requirements for wind </a:t>
            </a:r>
            <a:r>
              <a:rPr lang="en-US" dirty="0" smtClean="0"/>
              <a:t>turbines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Regulation </a:t>
            </a:r>
            <a:r>
              <a:rPr lang="en-US" dirty="0"/>
              <a:t>of electricity production from offshore wind turbines subject to a </a:t>
            </a:r>
            <a:r>
              <a:rPr lang="en-US" dirty="0" smtClean="0"/>
              <a:t>tendering </a:t>
            </a:r>
            <a:r>
              <a:rPr lang="da-DK" dirty="0" smtClean="0"/>
              <a:t>procedure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154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Four</a:t>
            </a:r>
            <a:r>
              <a:rPr lang="da-DK" dirty="0" smtClean="0"/>
              <a:t> </a:t>
            </a:r>
            <a:r>
              <a:rPr lang="da-DK" dirty="0" err="1" smtClean="0"/>
              <a:t>schemes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in 2009</a:t>
            </a:r>
          </a:p>
          <a:p>
            <a:r>
              <a:rPr lang="en-US" dirty="0" smtClean="0"/>
              <a:t> - </a:t>
            </a:r>
            <a:r>
              <a:rPr lang="en-US" i="1" dirty="0" smtClean="0"/>
              <a:t>Aims at promoting acceptance of and involvement in the development of onshore wind power…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825750" lvl="3" indent="-285750"/>
            <a:r>
              <a:rPr lang="en-US" i="1" dirty="0" smtClean="0"/>
              <a:t>A loss of value scheme</a:t>
            </a:r>
          </a:p>
          <a:p>
            <a:pPr marL="825750" lvl="3" indent="-285750"/>
            <a:r>
              <a:rPr lang="en-US" i="1" dirty="0" smtClean="0"/>
              <a:t>An option to purchase scheme</a:t>
            </a:r>
          </a:p>
          <a:p>
            <a:pPr marL="825750" lvl="3" indent="-285750"/>
            <a:r>
              <a:rPr lang="en-US" i="1" dirty="0" smtClean="0"/>
              <a:t>A green scheme</a:t>
            </a:r>
          </a:p>
          <a:p>
            <a:pPr marL="825750" lvl="3" indent="-285750"/>
            <a:r>
              <a:rPr lang="en-US" i="1" dirty="0" smtClean="0"/>
              <a:t>A guarantee scheme</a:t>
            </a:r>
            <a:endParaRPr lang="da-DK" i="1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003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Total of turbine </a:t>
            </a:r>
            <a:r>
              <a:rPr lang="da-DK" dirty="0" err="1" smtClean="0"/>
              <a:t>projects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024156" cy="345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08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loss</a:t>
            </a:r>
            <a:r>
              <a:rPr lang="da-DK" dirty="0" smtClean="0"/>
              <a:t> of </a:t>
            </a:r>
            <a:r>
              <a:rPr lang="da-DK" dirty="0" err="1" smtClean="0"/>
              <a:t>valuation</a:t>
            </a:r>
            <a:r>
              <a:rPr lang="da-DK" dirty="0" smtClean="0"/>
              <a:t> </a:t>
            </a:r>
            <a:r>
              <a:rPr lang="da-DK" dirty="0" err="1" smtClean="0"/>
              <a:t>scheme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5</a:t>
            </a:fld>
            <a:endParaRPr lang="da-DK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74" y="2170888"/>
            <a:ext cx="4474852" cy="335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7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Loss</a:t>
            </a:r>
            <a:r>
              <a:rPr lang="da-DK" dirty="0" smtClean="0"/>
              <a:t> of </a:t>
            </a:r>
            <a:r>
              <a:rPr lang="da-DK" dirty="0" err="1" smtClean="0"/>
              <a:t>value</a:t>
            </a:r>
            <a:r>
              <a:rPr lang="da-DK" dirty="0" smtClean="0"/>
              <a:t> </a:t>
            </a:r>
            <a:r>
              <a:rPr lang="da-DK" dirty="0" err="1" smtClean="0"/>
              <a:t>scheme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914 decisions for </a:t>
            </a:r>
            <a:r>
              <a:rPr lang="da-DK" dirty="0" err="1" smtClean="0"/>
              <a:t>compensations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About</a:t>
            </a:r>
            <a:r>
              <a:rPr lang="da-DK" dirty="0" smtClean="0"/>
              <a:t> 56 </a:t>
            </a:r>
            <a:r>
              <a:rPr lang="da-DK" dirty="0"/>
              <a:t>% </a:t>
            </a:r>
            <a:r>
              <a:rPr lang="da-DK" dirty="0" smtClean="0"/>
              <a:t>is </a:t>
            </a:r>
            <a:r>
              <a:rPr lang="da-DK" dirty="0" err="1" smtClean="0"/>
              <a:t>granted</a:t>
            </a:r>
            <a:r>
              <a:rPr lang="da-DK" dirty="0" smtClean="0"/>
              <a:t> </a:t>
            </a:r>
            <a:r>
              <a:rPr lang="da-DK" dirty="0" err="1" smtClean="0"/>
              <a:t>compensation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Average </a:t>
            </a:r>
            <a:r>
              <a:rPr lang="da-DK" dirty="0" err="1" smtClean="0"/>
              <a:t>compensation</a:t>
            </a:r>
            <a:r>
              <a:rPr lang="da-DK" dirty="0" smtClean="0"/>
              <a:t> on properties DKK </a:t>
            </a:r>
            <a:r>
              <a:rPr lang="da-DK" dirty="0"/>
              <a:t>127.000 (81.500)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6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187204" cy="224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81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option to </a:t>
            </a:r>
            <a:r>
              <a:rPr lang="da-DK" dirty="0" err="1" smtClean="0"/>
              <a:t>purchase</a:t>
            </a:r>
            <a:r>
              <a:rPr lang="da-DK" dirty="0" smtClean="0"/>
              <a:t> </a:t>
            </a:r>
            <a:r>
              <a:rPr lang="da-DK" dirty="0" err="1" smtClean="0"/>
              <a:t>scheme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Dato - Dok.nr.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54657-CADE-4CA2-AD1F-40F5BB10B36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79564"/>
            <a:ext cx="6460281" cy="335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99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green </a:t>
            </a:r>
            <a:r>
              <a:rPr lang="da-DK" dirty="0" err="1" smtClean="0"/>
              <a:t>scheme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8</a:t>
            </a:fld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r="5783" b="11228"/>
          <a:stretch/>
        </p:blipFill>
        <p:spPr>
          <a:xfrm>
            <a:off x="981034" y="1746250"/>
            <a:ext cx="6750132" cy="42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guarantee</a:t>
            </a:r>
            <a:r>
              <a:rPr lang="da-DK" dirty="0" smtClean="0"/>
              <a:t> </a:t>
            </a:r>
            <a:r>
              <a:rPr lang="da-DK" dirty="0" err="1" smtClean="0"/>
              <a:t>scheme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9</a:t>
            </a:fld>
            <a:endParaRPr lang="da-DK" dirty="0"/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1" r="2427" b="25824"/>
          <a:stretch/>
        </p:blipFill>
        <p:spPr>
          <a:xfrm>
            <a:off x="684213" y="2321156"/>
            <a:ext cx="7343775" cy="30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592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Energinet PowerPoint">
      <a:dk1>
        <a:sysClr val="windowText" lastClr="000000"/>
      </a:dk1>
      <a:lt1>
        <a:sysClr val="window" lastClr="FFFFFF"/>
      </a:lt1>
      <a:dk2>
        <a:srgbClr val="000000"/>
      </a:dk2>
      <a:lt2>
        <a:srgbClr val="2E5761"/>
      </a:lt2>
      <a:accent1>
        <a:srgbClr val="005E82"/>
      </a:accent1>
      <a:accent2>
        <a:srgbClr val="669EB3"/>
      </a:accent2>
      <a:accent3>
        <a:srgbClr val="81B442"/>
      </a:accent3>
      <a:accent4>
        <a:srgbClr val="83736A"/>
      </a:accent4>
      <a:accent5>
        <a:srgbClr val="D5CBC3"/>
      </a:accent5>
      <a:accent6>
        <a:srgbClr val="E6B72B"/>
      </a:accent6>
      <a:hlink>
        <a:srgbClr val="0000FF"/>
      </a:hlink>
      <a:folHlink>
        <a:srgbClr val="800080"/>
      </a:folHlink>
    </a:clrScheme>
    <a:fontScheme name="CO-R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nerginet PowerPoint Skabelon.potx" id="{529A8A1C-5E8A-4EB5-9B91-A0D336117FEF}" vid="{FCFEC6A5-3A6C-44F4-9EA9-09AEEAD3D8B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238</Words>
  <Application>Microsoft Office PowerPoint</Application>
  <PresentationFormat>On-screen Show 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Promotion of Renewable Energy act</vt:lpstr>
      <vt:lpstr>Promotion of Renewable energy</vt:lpstr>
      <vt:lpstr>The Four schemes</vt:lpstr>
      <vt:lpstr>Total of turbine projects </vt:lpstr>
      <vt:lpstr>The loss of valuation scheme</vt:lpstr>
      <vt:lpstr>Loss of value scheme</vt:lpstr>
      <vt:lpstr>The option to purchase scheme</vt:lpstr>
      <vt:lpstr>The green scheme</vt:lpstr>
      <vt:lpstr>The guarantee scheme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2015-01-28T09:42:13Z</dcterms:created>
  <dcterms:modified xsi:type="dcterms:W3CDTF">2015-01-30T09:29:49Z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CurrentLanguage">
    <vt:lpwstr>Danish</vt:lpwstr>
  </property>
</Properties>
</file>