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4" r:id="rId2"/>
    <p:sldId id="333" r:id="rId3"/>
    <p:sldId id="323" r:id="rId4"/>
    <p:sldId id="317" r:id="rId5"/>
    <p:sldId id="319" r:id="rId6"/>
    <p:sldId id="325" r:id="rId7"/>
    <p:sldId id="326" r:id="rId8"/>
    <p:sldId id="327" r:id="rId9"/>
    <p:sldId id="328" r:id="rId10"/>
    <p:sldId id="320" r:id="rId11"/>
    <p:sldId id="322" r:id="rId12"/>
    <p:sldId id="329" r:id="rId13"/>
    <p:sldId id="330" r:id="rId14"/>
    <p:sldId id="331" r:id="rId15"/>
    <p:sldId id="268" r:id="rId16"/>
    <p:sldId id="335" r:id="rId17"/>
    <p:sldId id="334" r:id="rId18"/>
  </p:sldIdLst>
  <p:sldSz cx="9144000" cy="6858000" type="screen4x3"/>
  <p:notesSz cx="6858000" cy="9144000"/>
  <p:defaultTextStyle>
    <a:defPPr>
      <a:defRPr lang="da-DK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B58"/>
    <a:srgbClr val="0083BE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94660"/>
  </p:normalViewPr>
  <p:slideViewPr>
    <p:cSldViewPr>
      <p:cViewPr varScale="1">
        <p:scale>
          <a:sx n="43" d="100"/>
          <a:sy n="43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6E80C-05EA-4ACC-B3E7-CFB8769D5D90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C189D-EDDE-454B-B25B-FD8F79276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189D-EDDE-454B-B25B-FD8F792764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189D-EDDE-454B-B25B-FD8F792764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1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D4A42-99CF-094A-8F97-32287D53211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175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CBA40-64F6-4CDD-9CB8-AE303FA5C3B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F192D-8991-4A7B-A7D6-7BC0C638A94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5145C-90CA-41A9-95E1-BE07808AB532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9ED3A3-26AD-446F-A4D3-C2CA3EF9E33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D97C71-EAB6-4C38-A97A-B29F3F3D7F6A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0298B-8CEE-45E0-9329-A99F554B2D35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B066-6F9A-4AF4-9CB1-F931F53248C7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8C52-2EE6-4B78-9B2E-A3FDCC15F9B7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DA136-E13E-4E8B-A303-029C37FB4B2A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B333A-7F96-483A-AE31-3661CBB43F88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44E41-2DD6-48C4-95B8-B7B0E09A27B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5E5BD-F5F6-4892-AB3F-082BA82A50DE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5A503-F053-412F-8547-7CE7B7E5854E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712BF5-EDC5-4976-B4AF-C91556C4AB44}" type="slidenum">
              <a:rPr lang="da-DK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6.bin"/><Relationship Id="rId9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Vindication of Don </a:t>
            </a:r>
            <a:r>
              <a:rPr lang="en-US" dirty="0" err="1">
                <a:solidFill>
                  <a:schemeClr val="bg1"/>
                </a:solidFill>
              </a:rPr>
              <a:t>Quijote</a:t>
            </a:r>
            <a:r>
              <a:rPr lang="en-US" dirty="0">
                <a:solidFill>
                  <a:schemeClr val="bg1"/>
                </a:solidFill>
              </a:rPr>
              <a:t>: The impact of noise and visual pollution from wind turbines</a:t>
            </a:r>
            <a:r>
              <a:rPr lang="da-DK" dirty="0">
                <a:solidFill>
                  <a:schemeClr val="bg1"/>
                </a:solidFill>
              </a:rPr>
              <a:t/>
            </a:r>
            <a:br>
              <a:rPr lang="da-DK" dirty="0">
                <a:solidFill>
                  <a:schemeClr val="bg1"/>
                </a:solidFill>
              </a:rPr>
            </a:b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73730" name="Picture 2" descr="DQWindmi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199"/>
            <a:ext cx="4191000" cy="35589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457200" y="4572000"/>
            <a:ext cx="4572000" cy="17358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Cathrine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Ulla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Jensen, IFRO</a:t>
            </a: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Thomas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Hedemark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Lundhede, IFRO</a:t>
            </a: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Toke Emil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Panduro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, IFRO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Billede 10"/>
          <p:cNvPicPr>
            <a:picLocks noChangeAspect="1"/>
          </p:cNvPicPr>
          <p:nvPr/>
        </p:nvPicPr>
        <p:blipFill rotWithShape="1">
          <a:blip r:embed="rId3"/>
          <a:srcRect l="29141" t="1807" r="28841" b="1807"/>
          <a:stretch/>
        </p:blipFill>
        <p:spPr>
          <a:xfrm rot="456333">
            <a:off x="1370089" y="3055904"/>
            <a:ext cx="1584091" cy="20439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6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Spatial autocorrelation - spatial correlation in the error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</a:t>
            </a:r>
            <a:r>
              <a:rPr lang="en-US" sz="2000" dirty="0" err="1">
                <a:solidFill>
                  <a:schemeClr val="bg1"/>
                </a:solidFill>
              </a:rPr>
              <a:t>Mis</a:t>
            </a:r>
            <a:r>
              <a:rPr lang="en-US" sz="2000" dirty="0">
                <a:solidFill>
                  <a:schemeClr val="bg1"/>
                </a:solidFill>
              </a:rPr>
              <a:t>-measurement of spatial variables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Misspecification of variables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Omitted spatial variables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 spatial weight matrix define the outline </a:t>
            </a:r>
            <a:r>
              <a:rPr lang="en-US" sz="2000" dirty="0" smtClean="0">
                <a:solidFill>
                  <a:schemeClr val="bg1"/>
                </a:solidFill>
              </a:rPr>
              <a:t>of the </a:t>
            </a:r>
            <a:r>
              <a:rPr lang="en-US" sz="2000" dirty="0">
                <a:solidFill>
                  <a:schemeClr val="bg1"/>
                </a:solidFill>
              </a:rPr>
              <a:t>unknown spatial processes.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pic>
        <p:nvPicPr>
          <p:cNvPr id="5" name="Billede 5" descr="neighbor.jpg"/>
          <p:cNvPicPr>
            <a:picLocks noChangeAspect="1"/>
          </p:cNvPicPr>
          <p:nvPr/>
        </p:nvPicPr>
        <p:blipFill rotWithShape="1">
          <a:blip r:embed="rId2" cstate="print"/>
          <a:srcRect l="11004" t="20000" r="7255" b="31584"/>
          <a:stretch/>
        </p:blipFill>
        <p:spPr>
          <a:xfrm>
            <a:off x="5933244" y="1905000"/>
            <a:ext cx="2625515" cy="2200147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0"/>
            <a:ext cx="4023559" cy="195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7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Challenges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- spatial econometric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Defining the </a:t>
            </a:r>
            <a:r>
              <a:rPr lang="en-US" sz="1800" dirty="0" smtClean="0">
                <a:solidFill>
                  <a:schemeClr val="bg1"/>
                </a:solidFill>
              </a:rPr>
              <a:t>omitted spatial </a:t>
            </a:r>
            <a:r>
              <a:rPr lang="en-US" sz="1800" dirty="0">
                <a:solidFill>
                  <a:schemeClr val="bg1"/>
                </a:solidFill>
              </a:rPr>
              <a:t>processes in the spatial weight matrix 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Data generating process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The total, indirect and direct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You have a benefit of my additional bathroom  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Equilibrium model </a:t>
            </a:r>
            <a:r>
              <a:rPr lang="en-US" sz="1800" dirty="0" smtClean="0">
                <a:solidFill>
                  <a:schemeClr val="bg1"/>
                </a:solidFill>
              </a:rPr>
              <a:t>with a </a:t>
            </a:r>
            <a:r>
              <a:rPr lang="en-US" sz="1800" dirty="0">
                <a:solidFill>
                  <a:schemeClr val="bg1"/>
                </a:solidFill>
              </a:rPr>
              <a:t>ripple </a:t>
            </a:r>
            <a:r>
              <a:rPr lang="en-US" sz="1800" dirty="0" smtClean="0">
                <a:solidFill>
                  <a:schemeClr val="bg1"/>
                </a:solidFill>
              </a:rPr>
              <a:t>effect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Assumption: The </a:t>
            </a:r>
            <a:r>
              <a:rPr lang="en-US" sz="1800" dirty="0">
                <a:solidFill>
                  <a:schemeClr val="bg1"/>
                </a:solidFill>
              </a:rPr>
              <a:t>error </a:t>
            </a:r>
            <a:r>
              <a:rPr lang="en-US" sz="1800" dirty="0" smtClean="0">
                <a:solidFill>
                  <a:schemeClr val="bg1"/>
                </a:solidFill>
              </a:rPr>
              <a:t>term </a:t>
            </a:r>
            <a:r>
              <a:rPr lang="en-US" sz="1800" dirty="0">
                <a:solidFill>
                  <a:schemeClr val="bg1"/>
                </a:solidFill>
              </a:rPr>
              <a:t>is not correlated with the other </a:t>
            </a:r>
            <a:r>
              <a:rPr lang="en-US" sz="1800" dirty="0" smtClean="0">
                <a:solidFill>
                  <a:schemeClr val="bg1"/>
                </a:solidFill>
              </a:rPr>
              <a:t>repressor's   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Billede 4" descr="water_drop_causing_a_ripple.jpg"/>
          <p:cNvPicPr>
            <a:picLocks noChangeAspect="1"/>
          </p:cNvPicPr>
          <p:nvPr/>
        </p:nvPicPr>
        <p:blipFill rotWithShape="1">
          <a:blip r:embed="rId3" cstate="print"/>
          <a:srcRect l="3434" t="4402" r="4480" b="8615"/>
          <a:stretch/>
        </p:blipFill>
        <p:spPr>
          <a:xfrm>
            <a:off x="6477000" y="3462578"/>
            <a:ext cx="2057400" cy="13152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61594"/>
              </p:ext>
            </p:extLst>
          </p:nvPr>
        </p:nvGraphicFramePr>
        <p:xfrm>
          <a:off x="6525379" y="2286000"/>
          <a:ext cx="20256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Ligning" r:id="rId4" imgW="1143000" imgH="393480" progId="Equation.3">
                  <p:embed/>
                </p:oleObj>
              </mc:Choice>
              <mc:Fallback>
                <p:oleObj name="Ligning" r:id="rId4" imgW="11430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5379" y="2286000"/>
                        <a:ext cx="2025650" cy="69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3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811330"/>
            <a:ext cx="8229600" cy="1143000"/>
          </a:xfrm>
        </p:spPr>
        <p:txBody>
          <a:bodyPr/>
          <a:lstStyle/>
          <a:p>
            <a:r>
              <a:rPr lang="da-DK" dirty="0" err="1" smtClean="0">
                <a:solidFill>
                  <a:schemeClr val="bg1"/>
                </a:solidFill>
              </a:rPr>
              <a:t>Results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endParaRPr lang="da-DK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584671"/>
              </p:ext>
            </p:extLst>
          </p:nvPr>
        </p:nvGraphicFramePr>
        <p:xfrm>
          <a:off x="685800" y="2286000"/>
          <a:ext cx="6629399" cy="44866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45982"/>
                <a:gridCol w="1038694"/>
                <a:gridCol w="545728"/>
                <a:gridCol w="1071859"/>
                <a:gridCol w="477889"/>
                <a:gridCol w="1089951"/>
                <a:gridCol w="859296"/>
              </a:tblGrid>
              <a:tr h="244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Variable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B5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OLS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B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SEM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B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SARAR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B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View 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-0.1168 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(0.0134)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***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-0.0315 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(0.0172)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-0.0398 (0.0154)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View*distance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6.99E-05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(8.42E-06)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***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2.42E-05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(1.00E-05)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2.78-05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(1.00E-06)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20-29dB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-0.0368 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(0.0059)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***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-0.030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(0.0102)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7**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-0.0256 (0.0080)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30-39dB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-0.0512 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(0.0118)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***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-0.0550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(0.0190)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-0.0442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(0.0151)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40-50dB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-0.0433 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0.0243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-0.0669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(0.0273)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-0.0509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(0.0243)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λ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– error term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0.6004 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(0.0120)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***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0,4413 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(0,0254)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***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ρ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– lag term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0.2678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(0.0276)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***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4B58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B5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B58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Alternative Energy Revo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8" b="62341"/>
          <a:stretch/>
        </p:blipFill>
        <p:spPr bwMode="auto">
          <a:xfrm>
            <a:off x="6248400" y="304800"/>
            <a:ext cx="2260350" cy="180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Interpretation</a:t>
            </a:r>
            <a:r>
              <a:rPr lang="da-DK" dirty="0" smtClean="0"/>
              <a:t> </a:t>
            </a:r>
            <a:endParaRPr lang="da-DK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877077"/>
              </p:ext>
            </p:extLst>
          </p:nvPr>
        </p:nvGraphicFramePr>
        <p:xfrm>
          <a:off x="1066801" y="1676400"/>
          <a:ext cx="7315199" cy="231435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3199"/>
                <a:gridCol w="2209800"/>
                <a:gridCol w="2362200"/>
              </a:tblGrid>
              <a:tr h="616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Parameter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% of the house price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Average MWTP (EUR)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View (dummy)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-3.15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%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-6,233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9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View*distance (per 100 meter)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0.242%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479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20-29 dB (dummy)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3.07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%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-6,075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30-39 dB (dummy)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-5.50 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%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-10,883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40-50 dB (dummy)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-6.69%</a:t>
                      </a:r>
                      <a:endParaRPr lang="da-DK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MS Mincho"/>
                        </a:rPr>
                        <a:t>-13,239</a:t>
                      </a:r>
                      <a:endParaRPr lang="da-D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1970" marR="419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24000" y="4343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800 metes - prices </a:t>
            </a:r>
            <a:r>
              <a:rPr lang="en-GB" dirty="0">
                <a:solidFill>
                  <a:schemeClr val="bg1"/>
                </a:solidFill>
              </a:rPr>
              <a:t>drop </a:t>
            </a:r>
            <a:r>
              <a:rPr lang="en-GB" dirty="0" smtClean="0">
                <a:solidFill>
                  <a:schemeClr val="bg1"/>
                </a:solidFill>
              </a:rPr>
              <a:t> between </a:t>
            </a:r>
            <a:r>
              <a:rPr lang="en-GB" dirty="0">
                <a:solidFill>
                  <a:schemeClr val="bg1"/>
                </a:solidFill>
              </a:rPr>
              <a:t>10.32% and 13.94</a:t>
            </a:r>
            <a:r>
              <a:rPr lang="en-GB" dirty="0" smtClean="0">
                <a:solidFill>
                  <a:schemeClr val="bg1"/>
                </a:solidFill>
              </a:rPr>
              <a:t>%. 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2" name="Picture 2" descr="Alternative Energy Revo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3" r="-273" b="46537"/>
          <a:stretch/>
        </p:blipFill>
        <p:spPr bwMode="auto">
          <a:xfrm>
            <a:off x="1076229" y="5105400"/>
            <a:ext cx="7448739" cy="14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Noise and visual pollution have a considerable impact on surrounding properties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We are able to quantify these impacts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Estimates could be used in compensation schemes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Things to do: 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Before after </a:t>
            </a:r>
            <a:r>
              <a:rPr lang="en-US" sz="1600" dirty="0">
                <a:solidFill>
                  <a:schemeClr val="bg1"/>
                </a:solidFill>
              </a:rPr>
              <a:t>analysis 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Accumulation effect 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A second stage analysis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Optimal location analysis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8850" name="Picture 2" descr="Alternative Energy Revo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06" r="34827" b="23984"/>
          <a:stretch/>
        </p:blipFill>
        <p:spPr bwMode="auto">
          <a:xfrm>
            <a:off x="3841311" y="4191000"/>
            <a:ext cx="4841340" cy="207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 for your attention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27432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700" kern="0" dirty="0" smtClean="0">
                <a:solidFill>
                  <a:schemeClr val="bg1"/>
                </a:solidFill>
              </a:rPr>
              <a:t>Toke Emil Panduro </a:t>
            </a:r>
          </a:p>
          <a:p>
            <a:pPr marL="0" indent="0" algn="ctr">
              <a:buNone/>
            </a:pPr>
            <a:r>
              <a:rPr lang="en-US" sz="3700" kern="0" dirty="0" err="1" smtClean="0">
                <a:solidFill>
                  <a:schemeClr val="bg1"/>
                </a:solidFill>
              </a:rPr>
              <a:t>Msc</a:t>
            </a:r>
            <a:r>
              <a:rPr lang="en-US" sz="3700" kern="0" dirty="0" smtClean="0">
                <a:solidFill>
                  <a:schemeClr val="bg1"/>
                </a:solidFill>
              </a:rPr>
              <a:t>, PhD, Postdoc</a:t>
            </a:r>
          </a:p>
          <a:p>
            <a:pPr marL="0" indent="0" algn="ctr">
              <a:buNone/>
            </a:pPr>
            <a:r>
              <a:rPr lang="en-US" sz="3700" kern="0" dirty="0" smtClean="0">
                <a:solidFill>
                  <a:schemeClr val="bg1"/>
                </a:solidFill>
              </a:rPr>
              <a:t>Spatial Environmental Economics</a:t>
            </a:r>
          </a:p>
          <a:p>
            <a:pPr marL="0" indent="0" algn="ctr">
              <a:buNone/>
            </a:pPr>
            <a:r>
              <a:rPr lang="en-US" sz="3700" kern="0" dirty="0" smtClean="0">
                <a:solidFill>
                  <a:schemeClr val="bg1"/>
                </a:solidFill>
              </a:rPr>
              <a:t>Department of Food and Resource Economics</a:t>
            </a:r>
          </a:p>
          <a:p>
            <a:pPr marL="0" indent="0" algn="ctr">
              <a:buNone/>
            </a:pPr>
            <a:r>
              <a:rPr lang="en-US" sz="3700" kern="0" dirty="0" smtClean="0">
                <a:solidFill>
                  <a:schemeClr val="bg1"/>
                </a:solidFill>
              </a:rPr>
              <a:t>Faculty of Sciences, University of Copenhagen</a:t>
            </a:r>
          </a:p>
          <a:p>
            <a:pPr marL="0" indent="0" algn="ctr">
              <a:buNone/>
            </a:pPr>
            <a:r>
              <a:rPr lang="en-US" sz="3700" kern="0" dirty="0" err="1" smtClean="0">
                <a:solidFill>
                  <a:schemeClr val="bg1"/>
                </a:solidFill>
              </a:rPr>
              <a:t>Rolighedsvej</a:t>
            </a:r>
            <a:r>
              <a:rPr lang="en-US" sz="3700" kern="0" dirty="0" smtClean="0">
                <a:solidFill>
                  <a:schemeClr val="bg1"/>
                </a:solidFill>
              </a:rPr>
              <a:t> 23, DK-1958 Frederiksberg C</a:t>
            </a:r>
          </a:p>
          <a:p>
            <a:pPr marL="0" indent="0" algn="ctr">
              <a:buNone/>
            </a:pPr>
            <a:r>
              <a:rPr lang="en-US" sz="3700" kern="0" dirty="0" smtClean="0">
                <a:solidFill>
                  <a:schemeClr val="bg1"/>
                </a:solidFill>
              </a:rPr>
              <a:t>Mobil 23962908</a:t>
            </a:r>
          </a:p>
          <a:p>
            <a:pPr marL="0" indent="0" algn="ctr">
              <a:buNone/>
            </a:pPr>
            <a:r>
              <a:rPr lang="en-US" sz="3700" kern="0" dirty="0" smtClean="0">
                <a:solidFill>
                  <a:schemeClr val="bg1"/>
                </a:solidFill>
              </a:rPr>
              <a:t>Mail tepp@ifro.ku.dk</a:t>
            </a:r>
          </a:p>
          <a:p>
            <a:pPr marL="0" indent="0" algn="ctr">
              <a:buNone/>
            </a:pPr>
            <a:r>
              <a:rPr lang="en-US" sz="3700" kern="0" dirty="0" smtClean="0">
                <a:solidFill>
                  <a:schemeClr val="bg1"/>
                </a:solidFill>
              </a:rPr>
              <a:t>http://sites.google.com/site/tokeemilpanduro/ </a:t>
            </a:r>
          </a:p>
          <a:p>
            <a:endParaRPr lang="en-US" kern="0" dirty="0">
              <a:solidFill>
                <a:schemeClr val="bg1"/>
              </a:solidFill>
            </a:endParaRPr>
          </a:p>
        </p:txBody>
      </p:sp>
      <p:pic>
        <p:nvPicPr>
          <p:cNvPr id="6" name="Picture 2" descr="Alternative Energy Revo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6" t="78531" r="98" b="2397"/>
          <a:stretch/>
        </p:blipFill>
        <p:spPr bwMode="auto">
          <a:xfrm>
            <a:off x="4876800" y="2133600"/>
            <a:ext cx="3617720" cy="29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287338" y="266700"/>
          <a:ext cx="4487090" cy="621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Dokument" r:id="rId5" imgW="5880100" imgH="8140700" progId="Word.Document.12">
                  <p:embed/>
                </p:oleObj>
              </mc:Choice>
              <mc:Fallback>
                <p:oleObj name="Dokument" r:id="rId5" imgW="5880100" imgH="814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338" y="266700"/>
                        <a:ext cx="4487090" cy="6211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34479"/>
              </p:ext>
            </p:extLst>
          </p:nvPr>
        </p:nvGraphicFramePr>
        <p:xfrm>
          <a:off x="4876800" y="228600"/>
          <a:ext cx="4098302" cy="607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Dokument" r:id="rId8" imgW="5422900" imgH="8851900" progId="Word.Document.12">
                  <p:embed/>
                </p:oleObj>
              </mc:Choice>
              <mc:Fallback>
                <p:oleObj name="Dokument" r:id="rId8" imgW="5422900" imgH="885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76800" y="228600"/>
                        <a:ext cx="4098302" cy="6070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7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736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172" y="692696"/>
            <a:ext cx="6577012" cy="5762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Some of the things we have worked on 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43" y="1628800"/>
            <a:ext cx="7848872" cy="4608512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 lot of </a:t>
            </a:r>
            <a:r>
              <a:rPr lang="en-US" sz="1400" b="1" dirty="0" err="1" smtClean="0">
                <a:solidFill>
                  <a:schemeClr val="bg1"/>
                </a:solidFill>
              </a:rPr>
              <a:t>experince</a:t>
            </a:r>
            <a:r>
              <a:rPr lang="en-US" sz="1400" b="1" dirty="0" smtClean="0">
                <a:solidFill>
                  <a:schemeClr val="bg1"/>
                </a:solidFill>
              </a:rPr>
              <a:t> with hedonic house price modelling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</a:rPr>
              <a:t>Several projects with the Ministry of Environment “</a:t>
            </a:r>
            <a:r>
              <a:rPr lang="en-US" sz="1400" dirty="0" err="1" smtClean="0">
                <a:solidFill>
                  <a:schemeClr val="bg1"/>
                </a:solidFill>
              </a:rPr>
              <a:t>Byliv</a:t>
            </a:r>
            <a:r>
              <a:rPr lang="en-US" sz="1400" dirty="0" smtClean="0">
                <a:solidFill>
                  <a:schemeClr val="bg1"/>
                </a:solidFill>
              </a:rPr>
              <a:t>, der </a:t>
            </a:r>
            <a:r>
              <a:rPr lang="en-US" sz="1400" dirty="0" err="1" smtClean="0">
                <a:solidFill>
                  <a:schemeClr val="bg1"/>
                </a:solidFill>
              </a:rPr>
              <a:t>betaler</a:t>
            </a:r>
            <a:r>
              <a:rPr lang="en-US" sz="1400" dirty="0" smtClean="0">
                <a:solidFill>
                  <a:schemeClr val="bg1"/>
                </a:solidFill>
              </a:rPr>
              <a:t> sig” 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</a:rPr>
              <a:t>The Danish Economic Counsels - noise and green space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</a:rPr>
              <a:t>Published and article to be published 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</a:rPr>
              <a:t>Working on spatial sorting models  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a-DK" dirty="0" smtClean="0">
                <a:solidFill>
                  <a:schemeClr val="bg1"/>
                </a:solidFill>
              </a:rPr>
              <a:t>Department Food and Resource Economics </a:t>
            </a:r>
            <a:endParaRPr lang="en-US" altLang="da-DK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884" y="3852457"/>
            <a:ext cx="264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 smtClean="0">
                <a:solidFill>
                  <a:schemeClr val="bg1"/>
                </a:solidFill>
              </a:rPr>
              <a:t>Climate</a:t>
            </a:r>
            <a:r>
              <a:rPr lang="da-DK" sz="1800" dirty="0" smtClean="0">
                <a:solidFill>
                  <a:schemeClr val="bg1"/>
                </a:solidFill>
              </a:rPr>
              <a:t> adaptation</a:t>
            </a:r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4678" y="3823476"/>
            <a:ext cx="232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>
                <a:solidFill>
                  <a:schemeClr val="bg1"/>
                </a:solidFill>
              </a:rPr>
              <a:t>The </a:t>
            </a:r>
            <a:r>
              <a:rPr lang="da-DK" sz="1800" dirty="0" err="1" smtClean="0">
                <a:solidFill>
                  <a:schemeClr val="bg1"/>
                </a:solidFill>
              </a:rPr>
              <a:t>value</a:t>
            </a:r>
            <a:r>
              <a:rPr lang="da-DK" sz="1800" dirty="0" smtClean="0">
                <a:solidFill>
                  <a:schemeClr val="bg1"/>
                </a:solidFill>
              </a:rPr>
              <a:t> of parks</a:t>
            </a:r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7594" y="3475077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</a:rPr>
              <a:t>Cost</a:t>
            </a:r>
            <a:r>
              <a:rPr lang="da-DK" dirty="0" smtClean="0">
                <a:solidFill>
                  <a:schemeClr val="bg1"/>
                </a:solidFill>
              </a:rPr>
              <a:t> of 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windturbines </a:t>
            </a:r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8849" y="2164214"/>
            <a:ext cx="24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>
                <a:solidFill>
                  <a:schemeClr val="bg1"/>
                </a:solidFill>
              </a:rPr>
              <a:t>Urban </a:t>
            </a:r>
            <a:r>
              <a:rPr lang="en-US" sz="1800" dirty="0" smtClean="0">
                <a:solidFill>
                  <a:schemeClr val="bg1"/>
                </a:solidFill>
              </a:rPr>
              <a:t>characteristics</a:t>
            </a:r>
            <a:r>
              <a:rPr lang="da-DK" sz="1800" dirty="0" smtClean="0">
                <a:solidFill>
                  <a:schemeClr val="bg1"/>
                </a:solidFill>
              </a:rPr>
              <a:t> </a:t>
            </a:r>
            <a:endParaRPr lang="da-DK" sz="1800" dirty="0">
              <a:solidFill>
                <a:schemeClr val="bg1"/>
              </a:solidFill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064" y="2669752"/>
            <a:ext cx="2097724" cy="139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3019" y="4379770"/>
            <a:ext cx="2060974" cy="208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49821" t="60896" r="22833" b="4244"/>
          <a:stretch/>
        </p:blipFill>
        <p:spPr bwMode="auto">
          <a:xfrm>
            <a:off x="296893" y="4411234"/>
            <a:ext cx="2324689" cy="176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la.dk/Images/indhold/soender/soender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/>
          <a:stretch/>
        </p:blipFill>
        <p:spPr bwMode="auto">
          <a:xfrm>
            <a:off x="4444678" y="4660178"/>
            <a:ext cx="2095257" cy="17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ata:image/jpeg;base64,/9j/4AAQSkZJRgABAQAAAQABAAD/2wCEAAkGBxQPDxQUEhQUFBQUFBQUFRQVFRQVFBQUFBQWFhQUFBQYHCggGBolHBUUITEhJSkrLi4vFyAzODMsNygtLisBCgoKDg0OGhAQGiwcHBwsLCwsLCwsLCwsLCwsLCwsLCwsLCwsLCwsLCwsLCwsLCwsLCwsLCwsNywrLCwsKyw4K//AABEIAQMAwgMBIgACEQEDEQH/xAAbAAACAwEBAQAAAAAAAAAAAAAAAgEDBQQGB//EAD8QAAEDAgMEBgcHAwMFAAAAAAEAAhEDIQQSMQVBUWETIjJxgZEGFCNygqGxQmJzssHC0SQz8ENS4QclktLx/8QAGQEBAQEBAQEAAAAAAAAAAAAAAAECAwQF/8QAJhEBAQACAQMEAgIDAAAAAAAAAAECERIDITETMkFRIjMEYRQjcf/aAAwDAQACEQMRAD8A8nCFKle9wRCIUqUCohNCIQLCE0IhVUQiE0IhAsIhNCIQRCITQiEQoRCaEIpYTspkzAmGueeTWiXOPIIW1WojDYATatjYPNmEpuDvDO7L4RwWcstEm2HCE0IhaEIUwiFRCiEyChCwhTCFBEIAUqYUREIUohUQhShFRCEyIQLCITQiEEQiE0IhELCITQhBCIUqdLoNP0b2T63iAx39po6Ssd3Rt+yT9427s3BVbc2l63iX1fskhtMcKTLMgbpu74lu7Rp+obOFHSvjDNXi2kAM7fBpDO97l5Vcsfyy5NXt2LCiE0KYXVCohMiFdJssIhNChCFQmhQhtCIUwphZCqVMIhURCIUqYQLClTCmECwiE0IhClhEJoUoFhEJoRCCIXofQvZXT4jpHD2dEhxnQ1NWA8hGY9w4rBYwkgNBc4kNa0aucTDWjvJAXs9txs/Z7cOwjpKuYOcN8wa7xyuGDkRwXLq5duM81rGfLzW39petYl9X7PYp/htmD8RLnfEs6E0IhdMcdTSW7RCgBNCmFpCohNCIVCwohPCIUCQhNClAkIAUqVkKAhNCIQLCmFMKYVNIQmhEIFhEJoRCCIQmhEIFhACaFZQoOqOaxglz3BrR942HhvPJN6PL0foNszPUNZ2lOWs4dIR1n/C0+buSx9v7R9axD6g7HYp/htJg/EZd4heo9IKrcFgW0KZ61Rppg6HJrWqd7pI+NeJIXDpfllc63e00WEJoRC9DCIRCmFMIFhEJoUwqEhBCaEQiFhCmEIuywiE0KYWAsIhNCIVCwphNCIRCwiE0KYRSwiE0IhELCITQphFLC9L6E4HNVfVdpTGUHcHOEud4Nt8a85ovSbUecHgaeG0rVwX1Y1awmXN77tb5rl1rdcZ8tYsnbm0fWsQ6oOx2aY4MbofEyfFZ8JoRC6Y46mkt7lhTCaEQtMlhEJoRCqlhTCaEQgSEQnhRCBUJoQqdiwgBNCIWELCITwhAsIhdlHZ9V/YpVHdzHR5xC7qPo1iHasaz33tHyBJWbljPlrVY0Ihemo+iLz2qrB7rXv8ArC7KforSb2n1ncgGMH0JWL1sJ8rwrx2VQYGsDvsvcjZGGZpRDvxKjj8i6Pkg1xS/tswtPxpNPnqsX+RPiL6f9vF0MO+p2GPf7jHP/KCu2lsDEu0oVPiAZ+chauP2zXItiaI5NzVD5AQvOV8RiajjnxVUt4Mhk+WiTq55eIXGT5eh2NsilSrA4yqxj6ZY8YfM0udN2F7gYAkaCZjwWD6QbQzYuoXkl7qpptZBztawwAW7hq6/GVRgntwmIp4olzjSIc4uJeclw4gm4IBJn+Vu/wDUDYBa8Y2gHPpvh7wJeGOIAkDcwxqLXvxWOWWPU/JfM7MOEQnhEL2OZIUgJoRCIiFEJwEQqpYRCaEQiFhEJkEIK4UpkIFhTCaEQsBYWlhts1aTQKYpsHFtNuY8y43JXBCiFLjL5WXXhpP2/iHf6p8Gs/8AVUu2tXOtap4Oj6LjUwp6eP0vKrXYqodalQ/G/wDlVlxOpJ7ySohSrxx+k3SZRwCkBMiFdQKphTCIVRVXoOqNcxozOcCA0ak8AvZf9L9sCvhjh3wXUoDJuHUiOqOYiWHwXndlWxFH8Vh8imDDs/adfIOqKjarQN9KsC5zfA5wPdC83XnK6jrhdR0+k2xvVK8N/tVAX0vugRnpk/dJtyIWQvp23sIMfgiWQXgCrTI/3gTHxCR4r5mLieK6dHqcse7Oc1SwiE0IXZhEIhMhUpYRCZEIFhEJkIFhCmEK7XsiEQmQAuaFhCaEQgWFKaFMKhIRCeEQgWEQmhTCBIUwmhEKjp2UP6il+I1afplRHrDH7zSynua8kfnKz9kj+opfiNWt6Yj2lP3X/Vq8+X7Y3Pa7PQXamUmi48XM7vtAcwb+fBZHpXs31fFOyjqVZqs4CT7Rvg6/c4LOoVXU3te2zmkOHeNx5HRey2wwY7AiowS5g6Ro32EVafkD4tCzZ6fU38Vfdj/x4bKiE4UQvU5FhEJ4RCKSFMJoRlVCwohWQohAkKE8IRrsWFMJ4RCwwSEQnhEKqWEQnhEIFhEJ4RCBIUwmhEIFhACaFMIOjZA/qKXvj6Fa/peOtS7n/sWXsgf1FP3x9Ctb0uF6fx/tXny/dHSe15wBeg9EdpdFV6Mnq1DLeAeBp4j5gcVhQpHkdQeB3ELtnhyx0xjdO3b2z/V8Q9o7B69P3HHTwMjwCzoXqNoO9cwIqj+7QJLwP9tuk+UPHcV5uFOllvH+4uU0SEQnyoAXRgkIhPCIVUkITwiFBXClNCFTURCITwiFgJCmE8IhAkIhPCmFUJCITwiECQiFZlRCBAEQnARCDo2UPb0/fH0K1vSwf2/i+gWZsse3p+9+hWr6Ui1PvP0Xmz/bHWex52EQrIRC9Tm7tgY/1esCew/qVBug2Dj3TfkSqNq4H1es6nuF2HjTddvlp3tKoyrRxNcV8OzMfa0Orf8A1KLjAPNzTE95K5X8ct/bUu5plwiE8IhdWNkhEJwFOVUJCiFZlRChFcITQhGuyIRCsyohZQkIyp4UwgSEQnhTCISEZU8IhAkIhPCnKgSEQnhTCC7Zg9tT979pWp6TC1PvP5Vm7Ob7an736FanpKLU/eP5SvNn+2Os9jAhEKyEQvU5K4RCsyohE+SQiFZlRCKrhEKzKjKmxXCIVkIhCKoQrIQm1KAiFZCnKsiuEZVZCnKiK8qIVkKQ1UV5UZVYGohQJlRlVkIhBWAjKrMqnKqh8APa0/e/QrT9Ixan7x/KVn4Ie1Z736FaXpALU/e/aV5s/wBsdsfaxMqIT5VIC9LkrhEKyEQgSEQrIRlRFcIhWQiEVXlRCshEIKsqFZCECwpDU8IhZ2pIUwnhEIhYRCeEQmwkIhWQiFdoSFGVWAIhNhIUwmAUwptTYUe1p+8PoVobd0Z737SuHDj2jPfH0K79uaM979rl58/2R1x9jJhBCshEL0uJIRCshGVFVwiFZCIQJCITwiEFcIhWKIQIhPCFNqWEAJOmG5Q3ED5x33hcuc+141aAiFX048k7qoHlKvOJxpoRCrZWB+UeJS+siPLyM/wnqReFXwiFWawvy/4/lMXj9U5w400IhLntZT0ovyMJziaqYUpBVBPhKbpBPn+n8q84aqygPaM98fQru20LM979rlw0HDOw8Hj6FaG29Ge9+0/yuGd/2R1nsrMyohOhejbjosKYUwpTYWEQnUQmwsIhMiE2aLCiE8IhNkVoVihNq8E3arjv3mYnSJHjpYcSuuljLi8x1om41Mjjp81kBhJMAw3V0w0EmMxPMwFRSeQ9oHWswgzYAA3/APEuK+L3e3b0bMVkIuSC0m1rQXNEnU2NuKmptBxbLSIAd1t0kyY4QBPmsfpQ54a0QIzA65mFrhIJ3ENnlJTUqZJgkA5XBoBBJcOkzWjQtDh4JvJrs0m7T4GIgHkSAG2538pSM2iTJBgXk6wGObp9OUhY76xa4BghpAJBFwLA/M79FZUBGHc9wsQ0gQLZSxxHl+Xmp3+2dt7DbQ6R1yYNPMTuAyE3jf1fNNUx8QJBEdozBAEgctZ8F5/DYl4YCDlyESzTpJL5niQALcAtGrXJc4GBlzTOhaamUOPDMWlscGzvV3lG+1d7dqktGa2cWu3skw3ukiO9SdpS5zRNnEGbXaJtxusKnWqNqPYQCWFsG0hwvlaDu0PCyeu8msXM0Z0jODe1k6SB98iRuBTll9p2b79pwbCQDeLmCBAtoeHGQoG2AHQ7f2TqbdqQNwsVkgFzdSBB33LmktiRubmv3clXXAY0tFyKZh0TEnKXG1ojTuV9TL7LI3nbUuINozcyZtO4f8rv2jtkPe1sg3pEu4ZmPdeN5NtNy8xRJcRLRGYGwu1xa0DMZgdoiClr1jnbkiS5rzvvmIMnjlt/9U9TLZqaekGNBBve+nOB9U4xYJiRYCTunqmOep8l5mpi5BNmAOLpv2MpgHnYWV9J7gOvdxDiQdeqYDue7wPeuk/kZMcMa9MzE2HePKQCnGIme7/PoV5jpx2NTIMg6DMZm+mnklOKIaZM+zcSJj7Os8LiF0n8qs3pYvVsryRwiTyNrfM+SdlXXiDHzj+F5KjtciBMzk8C5r3ePYjvIWgMcRvvMQYtGs+BW/8AKZ9H6b7KgP8AngmCw8PtAZgDu3a6QZ7tVdRx9+JgSNCNAT3LpP5GOmb0btrqIWcMf1bkbmjm7WPJdTcY0/5xXXHq435Z9Ox0QhVGuAoWuUTjXgMNU6YhpbAYHBzjYtZTsA6+4E24rowmBp5KpaQ9zGy0mxaGsfm6nCejueB4LhJLiILg59SpmjSA6HEHdcGFfhqMCo4TlyukEkZgKdRkcyRUHcvj+HtmO73RSwjZLQ6W+rteyQJLqjGuOZp3TnvwIsuqhRp1S81Ht6Om1rRVackueYrPA1cwMZUyjkP9yrbjajKrqkgudlJcR1hYPgcDmDZHBsKpoD206bgG5KfRlwuXhzGuzSbf6gHcE23xjtrYalSbLnZqgNMtDSQyrQNRrC5pubFjnG25w3Lhx2BfTd0VRwmqHht5aX67oh0EC2uYaWS4t9RzpJkTSaQRZrWAsLQRYAazzPFRs7Gk0Sapc5wLHsgjMKudgy3HVDml4ndA4KzwxcYjaRymmWhopj1gsY5tnVA57XEm9uqRH0TYtry5wB67jSLouAAyucl4knXxV2FxZr4qk97QCXPaA1p6KnTe3rHL9oNEmd+aSu2nXzOdWaCXdHWe23VY6k94p1jlixa5ojiwK7XjWM5xD2kn2rw1msEOFKmGHmZc7yKupugPJPsgKgNh1hUdkuRNpue4ldmFFOvtCr0hyVSWljQw5WgsbVJDibFrS8QRqufDY5tJzTANZpqdIDekQ3o2Ce5pNt5cUqcRRxDuu2ZqU2yGGAWjIHVHAjtHrQRrAncqMLU6oLTBcKmYOncwuYJ7wNy7MbkbVeA6TL3OcOyTSPRgBx7RIe8jjl0K4jUc7I8AjM4MLATcvDshHIS7zCjN8r6lTrU2ttJc50XJIdIzfelvyUUnDOQLFwJkSSSGAiIsCZdoN45Lnr13Z8rR1s4LHDQk1SCBucJzDxVOFe6pMdZ7qfScMlQsZDXEnqmbeXFNJa6i4VWw05iXExBkEACAN5ib8V2sxzS2m509ZjAALxNt+vZnxWLsut1S3KczgW5gTMOMQ2NDx4STuWg0uqEtyzlgzYNkuDmFp3klw81LFl06aHW0kl7IqQYLJDpAkagkee5U1aeZr25uxTkkQXjskHLvbAvwlJh9oFokEAgucABM5pBLzrM38lysiSYBNWnLJNxlIzgkc4HgkiWuyjThodViCKjXg5ZuIaBHeB8QXS2s4uI3NkGdSbgE8ZMFcv2Os7pM7s5dYUy5jbjxgGY0YlfjQCxx1E1QBEOblGU31uXCPupV3poYmvku6bODTbsANDs3cSGq2lXMucLFocIPaJHWEAH/ACFl1znkmWtFNwcQbOGYNDo3GHADx4KKWLOYOuWVB1nB09mQDB0I/lTXZeTUfiOsGzvLhzh0a7jber/WTB39aAIgROnPgO9YztoDI2BL5moGwRDQA3Kd+8xxHNXuxoALM06kO+zLiS0+H6JuxZWg7alSTDWkbiTcjcTZCz2VmgAPY7MAA64PWGt54oV9TIZuy3l7Tmv1z5Rp3LTxByuDB2YcI5OAm+v2R5KEJk6YrHN9oT94jlEE6Ljq2IG4sZPi+iD8ghCTw1fLvwLBlO/MWkzeTPNZWzHnoS+2YGkQYFjDX6e9dCFJ4rOSrC1TlaZMilSA7niHeYACupVS/CYwOh2UYANlrZHSVnZ7xN0IW55Rdtkf9xrO+0TVk8bu/gJdjUwcWARZziHcw+r15POApQl8B9k0xVfUDxIFPFGNLh1UA21jKI7lThmAMe7exmJe3k5lKWnvCEKfLGSrbVMNa+BEVsSBFoDaoLY7l1Zc2MYTfOwB/wB7pKTS+RvkkqELVc/pj1axcWtJs4NzAACdBeOS2cSwNq0miwGHfbdaq+J49luvAIQs1J5cWD/tYk7xTqX32ZIv3pMOwOw1IkSTXqUp39HkYcs7hJKELU8K6aFQik6/ZLI5RLR8h9eKoxjva0eTns+EO7Pd1j5oQs4+amS3MS57ZOUMqADcAGGB3WBXNsc/0z3bw2nB4WQhWeBbgGgVnAC3Ut3OqAfIDyVFFx9YfyaSOREx9FKFMvKR2UqQc0El0kAnrO1I70IQstv/2Q=="/>
          <p:cNvSpPr>
            <a:spLocks noChangeAspect="1" noChangeArrowheads="1"/>
          </p:cNvSpPr>
          <p:nvPr/>
        </p:nvSpPr>
        <p:spPr bwMode="auto">
          <a:xfrm>
            <a:off x="155575" y="-2247900"/>
            <a:ext cx="35242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AutoShape 6" descr="data:image/jpeg;base64,/9j/4AAQSkZJRgABAQAAAQABAAD/2wCEAAkGBxQPDxQUEhQUFBQUFBQUFRQVFRQVFBQUFBQWFhQUFBQYHCggGBolHBUUITEhJSkrLi4vFyAzODMsNygtLisBCgoKDg0OGhAQGiwcHBwsLCwsLCwsLCwsLCwsLCwsLCwsLCwsLCwsLCwsLCwsLCwsLCwsLCwsNywrLCwsKyw4K//AABEIAQMAwgMBIgACEQEDEQH/xAAbAAACAwEBAQAAAAAAAAAAAAAAAgEDBQQGB//EAD8QAAEDAgMEBgcHAwMFAAAAAAEAAhEDIQQSMQVBUWETIjJxgZEGFCNygqGxQmJzssHC0SQz8ENS4QclktLx/8QAGQEBAQEBAQEAAAAAAAAAAAAAAAECAwQF/8QAJhEBAQACAQMEAgIDAAAAAAAAAAECERIDITETMkFRIjMEYRQjcf/aAAwDAQACEQMRAD8A8nCFKle9wRCIUqUCohNCIQLCE0IhVUQiE0IhAsIhNCIQRCITQiEQoRCaEIpYTspkzAmGueeTWiXOPIIW1WojDYATatjYPNmEpuDvDO7L4RwWcstEm2HCE0IhaEIUwiFRCiEyChCwhTCFBEIAUqYUREIUohUQhShFRCEyIQLCITQiEEQiE0IhELCITQhBCIUqdLoNP0b2T63iAx39po6Ssd3Rt+yT9427s3BVbc2l63iX1fskhtMcKTLMgbpu74lu7Rp+obOFHSvjDNXi2kAM7fBpDO97l5Vcsfyy5NXt2LCiE0KYXVCohMiFdJssIhNChCFQmhQhtCIUwphZCqVMIhURCIUqYQLClTCmECwiE0IhClhEJoUoFhEJoRCCIXofQvZXT4jpHD2dEhxnQ1NWA8hGY9w4rBYwkgNBc4kNa0aucTDWjvJAXs9txs/Z7cOwjpKuYOcN8wa7xyuGDkRwXLq5duM81rGfLzW39petYl9X7PYp/htmD8RLnfEs6E0IhdMcdTSW7RCgBNCmFpCohNCIVCwohPCIUCQhNClAkIAUqVkKAhNCIQLCmFMKYVNIQmhEIFhEJoRCCIQmhEIFhACaFZQoOqOaxglz3BrR942HhvPJN6PL0foNszPUNZ2lOWs4dIR1n/C0+buSx9v7R9axD6g7HYp/htJg/EZd4heo9IKrcFgW0KZ61Rppg6HJrWqd7pI+NeJIXDpfllc63e00WEJoRC9DCIRCmFMIFhEJoUwqEhBCaEQiFhCmEIuywiE0KYWAsIhNCIVCwphNCIRCwiE0KYRSwiE0IhELCITQphFLC9L6E4HNVfVdpTGUHcHOEud4Nt8a85ovSbUecHgaeG0rVwX1Y1awmXN77tb5rl1rdcZ8tYsnbm0fWsQ6oOx2aY4MbofEyfFZ8JoRC6Y46mkt7lhTCaEQtMlhEJoRCqlhTCaEQgSEQnhRCBUJoQqdiwgBNCIWELCITwhAsIhdlHZ9V/YpVHdzHR5xC7qPo1iHasaz33tHyBJWbljPlrVY0Ihemo+iLz2qrB7rXv8ArC7KforSb2n1ncgGMH0JWL1sJ8rwrx2VQYGsDvsvcjZGGZpRDvxKjj8i6Pkg1xS/tswtPxpNPnqsX+RPiL6f9vF0MO+p2GPf7jHP/KCu2lsDEu0oVPiAZ+chauP2zXItiaI5NzVD5AQvOV8RiajjnxVUt4Mhk+WiTq55eIXGT5eh2NsilSrA4yqxj6ZY8YfM0udN2F7gYAkaCZjwWD6QbQzYuoXkl7qpptZBztawwAW7hq6/GVRgntwmIp4olzjSIc4uJeclw4gm4IBJn+Vu/wDUDYBa8Y2gHPpvh7wJeGOIAkDcwxqLXvxWOWWPU/JfM7MOEQnhEL2OZIUgJoRCIiFEJwEQqpYRCaEQiFhEJkEIK4UpkIFhTCaEQsBYWlhts1aTQKYpsHFtNuY8y43JXBCiFLjL5WXXhpP2/iHf6p8Gs/8AVUu2tXOtap4Oj6LjUwp6eP0vKrXYqodalQ/G/wDlVlxOpJ7ySohSrxx+k3SZRwCkBMiFdQKphTCIVRVXoOqNcxozOcCA0ak8AvZf9L9sCvhjh3wXUoDJuHUiOqOYiWHwXndlWxFH8Vh8imDDs/adfIOqKjarQN9KsC5zfA5wPdC83XnK6jrhdR0+k2xvVK8N/tVAX0vugRnpk/dJtyIWQvp23sIMfgiWQXgCrTI/3gTHxCR4r5mLieK6dHqcse7Oc1SwiE0IXZhEIhMhUpYRCZEIFhEJkIFhCmEK7XsiEQmQAuaFhCaEQgWFKaFMKhIRCeEQgWEQmhTCBIUwmhEKjp2UP6il+I1afplRHrDH7zSynua8kfnKz9kj+opfiNWt6Yj2lP3X/Vq8+X7Y3Pa7PQXamUmi48XM7vtAcwb+fBZHpXs31fFOyjqVZqs4CT7Rvg6/c4LOoVXU3te2zmkOHeNx5HRey2wwY7AiowS5g6Ro32EVafkD4tCzZ6fU38Vfdj/x4bKiE4UQvU5FhEJ4RCKSFMJoRlVCwohWQohAkKE8IRrsWFMJ4RCwwSEQnhEKqWEQnhEIFhEJ4RCBIUwmhEIFhACaFMIOjZA/qKXvj6Fa/peOtS7n/sWXsgf1FP3x9Ctb0uF6fx/tXny/dHSe15wBeg9EdpdFV6Mnq1DLeAeBp4j5gcVhQpHkdQeB3ELtnhyx0xjdO3b2z/V8Q9o7B69P3HHTwMjwCzoXqNoO9cwIqj+7QJLwP9tuk+UPHcV5uFOllvH+4uU0SEQnyoAXRgkIhPCIVUkITwiFBXClNCFTURCITwiFgJCmE8IhAkIhPCmFUJCITwiECQiFZlRCBAEQnARCDo2UPb0/fH0K1vSwf2/i+gWZsse3p+9+hWr6Ui1PvP0Xmz/bHWex52EQrIRC9Tm7tgY/1esCew/qVBug2Dj3TfkSqNq4H1es6nuF2HjTddvlp3tKoyrRxNcV8OzMfa0Orf8A1KLjAPNzTE95K5X8ct/bUu5plwiE8IhdWNkhEJwFOVUJCiFZlRChFcITQhGuyIRCsyohZQkIyp4UwgSEQnhTCISEZU8IhAkIhPCnKgSEQnhTCC7Zg9tT979pWp6TC1PvP5Vm7Ob7an736FanpKLU/eP5SvNn+2Os9jAhEKyEQvU5K4RCsyohE+SQiFZlRCKrhEKzKjKmxXCIVkIhCKoQrIQm1KAiFZCnKsiuEZVZCnKiK8qIVkKQ1UV5UZVYGohQJlRlVkIhBWAjKrMqnKqh8APa0/e/QrT9Ixan7x/KVn4Ie1Z736FaXpALU/e/aV5s/wBsdsfaxMqIT5VIC9LkrhEKyEQgSEQrIRlRFcIhWQiEVXlRCshEIKsqFZCECwpDU8IhZ2pIUwnhEIhYRCeEQmwkIhWQiFdoSFGVWAIhNhIUwmAUwptTYUe1p+8PoVobd0Z737SuHDj2jPfH0K79uaM979rl58/2R1x9jJhBCshEL0uJIRCshGVFVwiFZCIQJCITwiEFcIhWKIQIhPCFNqWEAJOmG5Q3ED5x33hcuc+141aAiFX048k7qoHlKvOJxpoRCrZWB+UeJS+siPLyM/wnqReFXwiFWawvy/4/lMXj9U5w400IhLntZT0ovyMJziaqYUpBVBPhKbpBPn+n8q84aqygPaM98fQru20LM979rlw0HDOw8Hj6FaG29Ge9+0/yuGd/2R1nsrMyohOhejbjosKYUwpTYWEQnUQmwsIhMiE2aLCiE8IhNkVoVihNq8E3arjv3mYnSJHjpYcSuuljLi8x1om41Mjjp81kBhJMAw3V0w0EmMxPMwFRSeQ9oHWswgzYAA3/APEuK+L3e3b0bMVkIuSC0m1rQXNEnU2NuKmptBxbLSIAd1t0kyY4QBPmsfpQ54a0QIzA65mFrhIJ3ENnlJTUqZJgkA5XBoBBJcOkzWjQtDh4JvJrs0m7T4GIgHkSAG2538pSM2iTJBgXk6wGObp9OUhY76xa4BghpAJBFwLA/M79FZUBGHc9wsQ0gQLZSxxHl+Xmp3+2dt7DbQ6R1yYNPMTuAyE3jf1fNNUx8QJBEdozBAEgctZ8F5/DYl4YCDlyESzTpJL5niQALcAtGrXJc4GBlzTOhaamUOPDMWlscGzvV3lG+1d7dqktGa2cWu3skw3ukiO9SdpS5zRNnEGbXaJtxusKnWqNqPYQCWFsG0hwvlaDu0PCyeu8msXM0Z0jODe1k6SB98iRuBTll9p2b79pwbCQDeLmCBAtoeHGQoG2AHQ7f2TqbdqQNwsVkgFzdSBB33LmktiRubmv3clXXAY0tFyKZh0TEnKXG1ojTuV9TL7LI3nbUuINozcyZtO4f8rv2jtkPe1sg3pEu4ZmPdeN5NtNy8xRJcRLRGYGwu1xa0DMZgdoiClr1jnbkiS5rzvvmIMnjlt/9U9TLZqaekGNBBve+nOB9U4xYJiRYCTunqmOep8l5mpi5BNmAOLpv2MpgHnYWV9J7gOvdxDiQdeqYDue7wPeuk/kZMcMa9MzE2HePKQCnGIme7/PoV5jpx2NTIMg6DMZm+mnklOKIaZM+zcSJj7Os8LiF0n8qs3pYvVsryRwiTyNrfM+SdlXXiDHzj+F5KjtciBMzk8C5r3ePYjvIWgMcRvvMQYtGs+BW/8AKZ9H6b7KgP8AngmCw8PtAZgDu3a6QZ7tVdRx9+JgSNCNAT3LpP5GOmb0btrqIWcMf1bkbmjm7WPJdTcY0/5xXXHq435Z9Ox0QhVGuAoWuUTjXgMNU6YhpbAYHBzjYtZTsA6+4E24rowmBp5KpaQ9zGy0mxaGsfm6nCejueB4LhJLiILg59SpmjSA6HEHdcGFfhqMCo4TlyukEkZgKdRkcyRUHcvj+HtmO73RSwjZLQ6W+rteyQJLqjGuOZp3TnvwIsuqhRp1S81Ht6Om1rRVackueYrPA1cwMZUyjkP9yrbjajKrqkgudlJcR1hYPgcDmDZHBsKpoD206bgG5KfRlwuXhzGuzSbf6gHcE23xjtrYalSbLnZqgNMtDSQyrQNRrC5pubFjnG25w3Lhx2BfTd0VRwmqHht5aX67oh0EC2uYaWS4t9RzpJkTSaQRZrWAsLQRYAazzPFRs7Gk0Sapc5wLHsgjMKudgy3HVDml4ndA4KzwxcYjaRymmWhopj1gsY5tnVA57XEm9uqRH0TYtry5wB67jSLouAAyucl4knXxV2FxZr4qk97QCXPaA1p6KnTe3rHL9oNEmd+aSu2nXzOdWaCXdHWe23VY6k94p1jlixa5ojiwK7XjWM5xD2kn2rw1msEOFKmGHmZc7yKupugPJPsgKgNh1hUdkuRNpue4ldmFFOvtCr0hyVSWljQw5WgsbVJDibFrS8QRqufDY5tJzTANZpqdIDekQ3o2Ce5pNt5cUqcRRxDuu2ZqU2yGGAWjIHVHAjtHrQRrAncqMLU6oLTBcKmYOncwuYJ7wNy7MbkbVeA6TL3OcOyTSPRgBx7RIe8jjl0K4jUc7I8AjM4MLATcvDshHIS7zCjN8r6lTrU2ttJc50XJIdIzfelvyUUnDOQLFwJkSSSGAiIsCZdoN45Lnr13Z8rR1s4LHDQk1SCBucJzDxVOFe6pMdZ7qfScMlQsZDXEnqmbeXFNJa6i4VWw05iXExBkEACAN5ib8V2sxzS2m509ZjAALxNt+vZnxWLsut1S3KczgW5gTMOMQ2NDx4STuWg0uqEtyzlgzYNkuDmFp3klw81LFl06aHW0kl7IqQYLJDpAkagkee5U1aeZr25uxTkkQXjskHLvbAvwlJh9oFokEAgucABM5pBLzrM38lysiSYBNWnLJNxlIzgkc4HgkiWuyjThodViCKjXg5ZuIaBHeB8QXS2s4uI3NkGdSbgE8ZMFcv2Os7pM7s5dYUy5jbjxgGY0YlfjQCxx1E1QBEOblGU31uXCPupV3poYmvku6bODTbsANDs3cSGq2lXMucLFocIPaJHWEAH/ACFl1znkmWtFNwcQbOGYNDo3GHADx4KKWLOYOuWVB1nB09mQDB0I/lTXZeTUfiOsGzvLhzh0a7jber/WTB39aAIgROnPgO9YztoDI2BL5moGwRDQA3Kd+8xxHNXuxoALM06kO+zLiS0+H6JuxZWg7alSTDWkbiTcjcTZCz2VmgAPY7MAA64PWGt54oV9TIZuy3l7Tmv1z5Rp3LTxByuDB2YcI5OAm+v2R5KEJk6YrHN9oT94jlEE6Ljq2IG4sZPi+iD8ghCTw1fLvwLBlO/MWkzeTPNZWzHnoS+2YGkQYFjDX6e9dCFJ4rOSrC1TlaZMilSA7niHeYACupVS/CYwOh2UYANlrZHSVnZ7xN0IW55Rdtkf9xrO+0TVk8bu/gJdjUwcWARZziHcw+r15POApQl8B9k0xVfUDxIFPFGNLh1UA21jKI7lThmAMe7exmJe3k5lKWnvCEKfLGSrbVMNa+BEVsSBFoDaoLY7l1Zc2MYTfOwB/wB7pKTS+RvkkqELVc/pj1axcWtJs4NzAACdBeOS2cSwNq0miwGHfbdaq+J49luvAIQs1J5cWD/tYk7xTqX32ZIv3pMOwOw1IkSTXqUp39HkYcs7hJKELU8K6aFQik6/ZLI5RLR8h9eKoxjva0eTns+EO7Pd1j5oQs4+amS3MS57ZOUMqADcAGGB3WBXNsc/0z3bw2nB4WQhWeBbgGgVnAC3Ut3OqAfIDyVFFx9YfyaSOREx9FKFMvKR2UqQc0El0kAnrO1I70IQstv/2Q=="/>
          <p:cNvSpPr>
            <a:spLocks noChangeAspect="1" noChangeArrowheads="1"/>
          </p:cNvSpPr>
          <p:nvPr/>
        </p:nvSpPr>
        <p:spPr bwMode="auto">
          <a:xfrm>
            <a:off x="307975" y="-2095500"/>
            <a:ext cx="35242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8200" name="Picture 8" descr="http://apps.carleton.edu/reason_package/reason_4.0/www/images/60759_tn.jpg?cb=11559250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11" y="4221789"/>
            <a:ext cx="1681595" cy="22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Literature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Stated preference studies – choice experiments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Positive towards </a:t>
            </a:r>
            <a:r>
              <a:rPr lang="en-US" sz="2000" dirty="0" err="1" smtClean="0">
                <a:solidFill>
                  <a:schemeClr val="bg1"/>
                </a:solidFill>
              </a:rPr>
              <a:t>windpower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</a:rPr>
              <a:t>Borchers</a:t>
            </a:r>
            <a:r>
              <a:rPr lang="en-US" sz="1600" dirty="0" smtClean="0">
                <a:solidFill>
                  <a:schemeClr val="bg1"/>
                </a:solidFill>
              </a:rPr>
              <a:t>, Duke, &amp; Parsons, 2007)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Noise and visual </a:t>
            </a:r>
            <a:r>
              <a:rPr lang="en-US" sz="2000" dirty="0" err="1" smtClean="0">
                <a:solidFill>
                  <a:schemeClr val="bg1"/>
                </a:solidFill>
              </a:rPr>
              <a:t>pullution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(Ladenburg, 2009; Ladenburg &amp; </a:t>
            </a:r>
            <a:r>
              <a:rPr lang="en-US" sz="1600" dirty="0" err="1" smtClean="0">
                <a:solidFill>
                  <a:schemeClr val="bg1"/>
                </a:solidFill>
              </a:rPr>
              <a:t>Möller</a:t>
            </a:r>
            <a:r>
              <a:rPr lang="en-US" sz="1600" dirty="0" smtClean="0">
                <a:solidFill>
                  <a:schemeClr val="bg1"/>
                </a:solidFill>
              </a:rPr>
              <a:t>, 2011; </a:t>
            </a:r>
            <a:r>
              <a:rPr lang="en-US" sz="1600" dirty="0" err="1" smtClean="0">
                <a:solidFill>
                  <a:schemeClr val="bg1"/>
                </a:solidFill>
              </a:rPr>
              <a:t>Meyerhoff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Ohl</a:t>
            </a:r>
            <a:r>
              <a:rPr lang="en-US" sz="1600" dirty="0" smtClean="0">
                <a:solidFill>
                  <a:schemeClr val="bg1"/>
                </a:solidFill>
              </a:rPr>
              <a:t>, &amp; </a:t>
            </a:r>
            <a:r>
              <a:rPr lang="en-US" sz="1600" dirty="0" err="1" smtClean="0">
                <a:solidFill>
                  <a:schemeClr val="bg1"/>
                </a:solidFill>
              </a:rPr>
              <a:t>Hartje</a:t>
            </a:r>
            <a:r>
              <a:rPr lang="en-US" sz="1600" dirty="0" smtClean="0">
                <a:solidFill>
                  <a:schemeClr val="bg1"/>
                </a:solidFill>
              </a:rPr>
              <a:t>, 2010)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Few hedonic studies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Heintzelman</a:t>
            </a:r>
            <a:r>
              <a:rPr lang="en-US" sz="2000" dirty="0" smtClean="0">
                <a:solidFill>
                  <a:schemeClr val="bg1"/>
                </a:solidFill>
              </a:rPr>
              <a:t> &amp; Tuttle, 2012; </a:t>
            </a:r>
            <a:r>
              <a:rPr lang="en-US" sz="2000" dirty="0" err="1" smtClean="0">
                <a:solidFill>
                  <a:schemeClr val="bg1"/>
                </a:solidFill>
              </a:rPr>
              <a:t>Hoen</a:t>
            </a:r>
            <a:r>
              <a:rPr lang="en-US" sz="2000" dirty="0" smtClean="0">
                <a:solidFill>
                  <a:schemeClr val="bg1"/>
                </a:solidFill>
              </a:rPr>
              <a:t>, Wiser, Cappers, Thayer, &amp; </a:t>
            </a:r>
            <a:r>
              <a:rPr lang="en-US" sz="2000" dirty="0" err="1" smtClean="0">
                <a:solidFill>
                  <a:schemeClr val="bg1"/>
                </a:solidFill>
              </a:rPr>
              <a:t>Sethi</a:t>
            </a:r>
            <a:r>
              <a:rPr lang="en-US" sz="2000" dirty="0" smtClean="0">
                <a:solidFill>
                  <a:schemeClr val="bg1"/>
                </a:solidFill>
              </a:rPr>
              <a:t>, 2011; Sally  Sims &amp; Dent, 2007; Sally Sims, Dent, &amp; </a:t>
            </a:r>
            <a:r>
              <a:rPr lang="en-US" sz="2000" dirty="0" err="1" smtClean="0">
                <a:solidFill>
                  <a:schemeClr val="bg1"/>
                </a:solidFill>
              </a:rPr>
              <a:t>Oskrochi</a:t>
            </a:r>
            <a:r>
              <a:rPr lang="en-US" sz="2000" dirty="0" smtClean="0">
                <a:solidFill>
                  <a:schemeClr val="bg1"/>
                </a:solidFill>
              </a:rPr>
              <a:t>, 2008)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Too few observations, too little variation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Only straight line calculations  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House Price Function</a:t>
            </a:r>
          </a:p>
        </p:txBody>
      </p:sp>
      <p:pic>
        <p:nvPicPr>
          <p:cNvPr id="4" name="Picture 5" descr="hedonic_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3352800" cy="299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1066800"/>
            <a:ext cx="4572000" cy="537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/>
              </a:rPr>
              <a:t>Properties are heterogeneous goods</a:t>
            </a: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/>
              </a:rPr>
              <a:t>Structural (S), Neighborhood &amp; Environment  (Q)</a:t>
            </a: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Calibri"/>
              </a:rPr>
              <a:t>	Assumptions:</a:t>
            </a: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/>
              </a:rPr>
              <a:t>The house price is generated from a marked in equilibrium</a:t>
            </a: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/>
              </a:rPr>
              <a:t>Households utility maximize</a:t>
            </a: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/>
              </a:rPr>
              <a:t>House price variables are continues and independent of other house price variables</a:t>
            </a: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/>
              </a:rPr>
              <a:t>The implicit prices from the house price function reflect the value households obtain by consuming each house characteristic </a:t>
            </a: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alibri"/>
            </a:endParaRPr>
          </a:p>
          <a:p>
            <a:pPr marL="34290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456259"/>
              </p:ext>
            </p:extLst>
          </p:nvPr>
        </p:nvGraphicFramePr>
        <p:xfrm>
          <a:off x="1143000" y="2514600"/>
          <a:ext cx="13827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6" name="Ligning" r:id="rId4" imgW="850680" imgH="228600" progId="Equation.3">
                  <p:embed/>
                </p:oleObj>
              </mc:Choice>
              <mc:Fallback>
                <p:oleObj name="Ligning" r:id="rId4" imgW="8506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1382713" cy="371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0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419600" cy="1189038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Data 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3" name="Billede 2" descr="sca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05000"/>
            <a:ext cx="4140025" cy="3962400"/>
          </a:xfrm>
          <a:prstGeom prst="rect">
            <a:avLst/>
          </a:prstGeom>
        </p:spPr>
      </p:pic>
      <p:pic>
        <p:nvPicPr>
          <p:cNvPr id="4" name="Billede 3" descr="scal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05000"/>
            <a:ext cx="4140025" cy="3962400"/>
          </a:xfrm>
          <a:prstGeom prst="rect">
            <a:avLst/>
          </a:prstGeom>
        </p:spPr>
      </p:pic>
      <p:pic>
        <p:nvPicPr>
          <p:cNvPr id="5" name="Billede 4" descr="scale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05000"/>
            <a:ext cx="4140025" cy="3962400"/>
          </a:xfrm>
          <a:prstGeom prst="rect">
            <a:avLst/>
          </a:prstGeom>
        </p:spPr>
      </p:pic>
      <p:pic>
        <p:nvPicPr>
          <p:cNvPr id="6" name="Billede 5" descr="scale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905000"/>
            <a:ext cx="4140026" cy="3962400"/>
          </a:xfrm>
          <a:prstGeom prst="rect">
            <a:avLst/>
          </a:prstGeom>
        </p:spPr>
      </p:pic>
      <p:pic>
        <p:nvPicPr>
          <p:cNvPr id="7" name="Billede 6" descr="scale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1828800"/>
            <a:ext cx="4140025" cy="3962400"/>
          </a:xfrm>
          <a:prstGeom prst="rect">
            <a:avLst/>
          </a:prstGeom>
        </p:spPr>
      </p:pic>
      <p:pic>
        <p:nvPicPr>
          <p:cNvPr id="9" name="Billede 8" descr="scale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1828800"/>
            <a:ext cx="4140024" cy="3962400"/>
          </a:xfrm>
          <a:prstGeom prst="rect">
            <a:avLst/>
          </a:prstGeom>
        </p:spPr>
      </p:pic>
      <p:pic>
        <p:nvPicPr>
          <p:cNvPr id="10" name="Billede 9" descr="scale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1752600"/>
            <a:ext cx="4140026" cy="3962400"/>
          </a:xfrm>
          <a:prstGeom prst="rect">
            <a:avLst/>
          </a:prstGeom>
        </p:spPr>
      </p:pic>
      <p:pic>
        <p:nvPicPr>
          <p:cNvPr id="11" name="Billede 10" descr="scale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1828800"/>
            <a:ext cx="4140024" cy="3962400"/>
          </a:xfrm>
          <a:prstGeom prst="rect">
            <a:avLst/>
          </a:prstGeom>
        </p:spPr>
      </p:pic>
      <p:pic>
        <p:nvPicPr>
          <p:cNvPr id="12" name="Billede 11" descr="dk.jpg"/>
          <p:cNvPicPr>
            <a:picLocks noChangeAspect="1"/>
          </p:cNvPicPr>
          <p:nvPr/>
        </p:nvPicPr>
        <p:blipFill>
          <a:blip r:embed="rId10" cstate="print"/>
          <a:srcRect l="13845" t="7778" r="15417" b="46667"/>
          <a:stretch>
            <a:fillRect/>
          </a:stretch>
        </p:blipFill>
        <p:spPr>
          <a:xfrm>
            <a:off x="4345258" y="1600200"/>
            <a:ext cx="4767147" cy="4343400"/>
          </a:xfrm>
          <a:prstGeom prst="rect">
            <a:avLst/>
          </a:prstGeom>
        </p:spPr>
      </p:pic>
      <p:grpSp>
        <p:nvGrpSpPr>
          <p:cNvPr id="13" name="Group 4"/>
          <p:cNvGrpSpPr>
            <a:grpSpLocks noGrp="1" noChangeAspect="1"/>
          </p:cNvGrpSpPr>
          <p:nvPr/>
        </p:nvGrpSpPr>
        <p:grpSpPr bwMode="auto">
          <a:xfrm>
            <a:off x="381000" y="2286000"/>
            <a:ext cx="5957870" cy="3276599"/>
            <a:chOff x="2305" y="703"/>
            <a:chExt cx="5475" cy="2706"/>
          </a:xfrm>
        </p:grpSpPr>
        <p:sp>
          <p:nvSpPr>
            <p:cNvPr id="1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05" y="703"/>
              <a:ext cx="5475" cy="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2305" y="704"/>
              <a:ext cx="1560" cy="2708"/>
              <a:chOff x="957" y="744"/>
              <a:chExt cx="1638" cy="3092"/>
            </a:xfrm>
          </p:grpSpPr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957" y="3096"/>
                <a:ext cx="1638" cy="740"/>
              </a:xfrm>
              <a:custGeom>
                <a:avLst/>
                <a:gdLst>
                  <a:gd name="T0" fmla="*/ 283 w 4734"/>
                  <a:gd name="T1" fmla="*/ 0 h 1728"/>
                  <a:gd name="T2" fmla="*/ 567 w 4734"/>
                  <a:gd name="T3" fmla="*/ 158 h 1728"/>
                  <a:gd name="T4" fmla="*/ 283 w 4734"/>
                  <a:gd name="T5" fmla="*/ 317 h 1728"/>
                  <a:gd name="T6" fmla="*/ 0 w 4734"/>
                  <a:gd name="T7" fmla="*/ 158 h 1728"/>
                  <a:gd name="T8" fmla="*/ 283 w 4734"/>
                  <a:gd name="T9" fmla="*/ 0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34"/>
                  <a:gd name="T16" fmla="*/ 0 h 1728"/>
                  <a:gd name="T17" fmla="*/ 4734 w 4734"/>
                  <a:gd name="T18" fmla="*/ 1728 h 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34" h="1728">
                    <a:moveTo>
                      <a:pt x="2364" y="0"/>
                    </a:moveTo>
                    <a:lnTo>
                      <a:pt x="4734" y="864"/>
                    </a:lnTo>
                    <a:lnTo>
                      <a:pt x="2364" y="1728"/>
                    </a:lnTo>
                    <a:lnTo>
                      <a:pt x="0" y="864"/>
                    </a:lnTo>
                    <a:lnTo>
                      <a:pt x="23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5752D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8"/>
              <p:cNvSpPr>
                <a:spLocks/>
              </p:cNvSpPr>
              <p:nvPr/>
            </p:nvSpPr>
            <p:spPr bwMode="auto">
              <a:xfrm>
                <a:off x="957" y="2224"/>
                <a:ext cx="1638" cy="740"/>
              </a:xfrm>
              <a:custGeom>
                <a:avLst/>
                <a:gdLst>
                  <a:gd name="T0" fmla="*/ 283 w 4734"/>
                  <a:gd name="T1" fmla="*/ 0 h 1728"/>
                  <a:gd name="T2" fmla="*/ 567 w 4734"/>
                  <a:gd name="T3" fmla="*/ 158 h 1728"/>
                  <a:gd name="T4" fmla="*/ 283 w 4734"/>
                  <a:gd name="T5" fmla="*/ 317 h 1728"/>
                  <a:gd name="T6" fmla="*/ 0 w 4734"/>
                  <a:gd name="T7" fmla="*/ 158 h 1728"/>
                  <a:gd name="T8" fmla="*/ 283 w 4734"/>
                  <a:gd name="T9" fmla="*/ 0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34"/>
                  <a:gd name="T16" fmla="*/ 0 h 1728"/>
                  <a:gd name="T17" fmla="*/ 4734 w 4734"/>
                  <a:gd name="T18" fmla="*/ 1728 h 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34" h="1728">
                    <a:moveTo>
                      <a:pt x="2364" y="0"/>
                    </a:moveTo>
                    <a:lnTo>
                      <a:pt x="4734" y="864"/>
                    </a:lnTo>
                    <a:lnTo>
                      <a:pt x="2364" y="1728"/>
                    </a:lnTo>
                    <a:lnTo>
                      <a:pt x="0" y="864"/>
                    </a:lnTo>
                    <a:lnTo>
                      <a:pt x="23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CBF"/>
                  </a:gs>
                  <a:gs pos="25000">
                    <a:srgbClr val="0087E6"/>
                  </a:gs>
                  <a:gs pos="75000">
                    <a:srgbClr val="21D6E0"/>
                  </a:gs>
                  <a:gs pos="100000">
                    <a:srgbClr val="03D4A8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957" y="1854"/>
                <a:ext cx="1638" cy="740"/>
              </a:xfrm>
              <a:custGeom>
                <a:avLst/>
                <a:gdLst>
                  <a:gd name="T0" fmla="*/ 283 w 4734"/>
                  <a:gd name="T1" fmla="*/ 0 h 1728"/>
                  <a:gd name="T2" fmla="*/ 567 w 4734"/>
                  <a:gd name="T3" fmla="*/ 158 h 1728"/>
                  <a:gd name="T4" fmla="*/ 283 w 4734"/>
                  <a:gd name="T5" fmla="*/ 317 h 1728"/>
                  <a:gd name="T6" fmla="*/ 0 w 4734"/>
                  <a:gd name="T7" fmla="*/ 158 h 1728"/>
                  <a:gd name="T8" fmla="*/ 283 w 4734"/>
                  <a:gd name="T9" fmla="*/ 0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34"/>
                  <a:gd name="T16" fmla="*/ 0 h 1728"/>
                  <a:gd name="T17" fmla="*/ 4734 w 4734"/>
                  <a:gd name="T18" fmla="*/ 1728 h 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34" h="1728">
                    <a:moveTo>
                      <a:pt x="2364" y="0"/>
                    </a:moveTo>
                    <a:lnTo>
                      <a:pt x="4734" y="864"/>
                    </a:lnTo>
                    <a:lnTo>
                      <a:pt x="2364" y="1728"/>
                    </a:lnTo>
                    <a:lnTo>
                      <a:pt x="0" y="864"/>
                    </a:lnTo>
                    <a:lnTo>
                      <a:pt x="23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56B13"/>
                  </a:gs>
                  <a:gs pos="50000">
                    <a:srgbClr val="9CB86E"/>
                  </a:gs>
                  <a:gs pos="100000">
                    <a:srgbClr val="DDEBC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957" y="1484"/>
                <a:ext cx="1638" cy="740"/>
              </a:xfrm>
              <a:custGeom>
                <a:avLst/>
                <a:gdLst>
                  <a:gd name="T0" fmla="*/ 283 w 4734"/>
                  <a:gd name="T1" fmla="*/ 0 h 1728"/>
                  <a:gd name="T2" fmla="*/ 567 w 4734"/>
                  <a:gd name="T3" fmla="*/ 158 h 1728"/>
                  <a:gd name="T4" fmla="*/ 283 w 4734"/>
                  <a:gd name="T5" fmla="*/ 317 h 1728"/>
                  <a:gd name="T6" fmla="*/ 0 w 4734"/>
                  <a:gd name="T7" fmla="*/ 158 h 1728"/>
                  <a:gd name="T8" fmla="*/ 283 w 4734"/>
                  <a:gd name="T9" fmla="*/ 0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34"/>
                  <a:gd name="T16" fmla="*/ 0 h 1728"/>
                  <a:gd name="T17" fmla="*/ 4734 w 4734"/>
                  <a:gd name="T18" fmla="*/ 1728 h 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34" h="1728">
                    <a:moveTo>
                      <a:pt x="2364" y="0"/>
                    </a:moveTo>
                    <a:lnTo>
                      <a:pt x="4734" y="864"/>
                    </a:lnTo>
                    <a:lnTo>
                      <a:pt x="2364" y="1728"/>
                    </a:lnTo>
                    <a:lnTo>
                      <a:pt x="0" y="864"/>
                    </a:lnTo>
                    <a:lnTo>
                      <a:pt x="23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957" y="1114"/>
                <a:ext cx="1638" cy="740"/>
              </a:xfrm>
              <a:custGeom>
                <a:avLst/>
                <a:gdLst>
                  <a:gd name="T0" fmla="*/ 283 w 4734"/>
                  <a:gd name="T1" fmla="*/ 0 h 1728"/>
                  <a:gd name="T2" fmla="*/ 567 w 4734"/>
                  <a:gd name="T3" fmla="*/ 158 h 1728"/>
                  <a:gd name="T4" fmla="*/ 283 w 4734"/>
                  <a:gd name="T5" fmla="*/ 317 h 1728"/>
                  <a:gd name="T6" fmla="*/ 0 w 4734"/>
                  <a:gd name="T7" fmla="*/ 158 h 1728"/>
                  <a:gd name="T8" fmla="*/ 283 w 4734"/>
                  <a:gd name="T9" fmla="*/ 0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34"/>
                  <a:gd name="T16" fmla="*/ 0 h 1728"/>
                  <a:gd name="T17" fmla="*/ 4734 w 4734"/>
                  <a:gd name="T18" fmla="*/ 1728 h 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34" h="1728">
                    <a:moveTo>
                      <a:pt x="2364" y="0"/>
                    </a:moveTo>
                    <a:lnTo>
                      <a:pt x="4734" y="864"/>
                    </a:lnTo>
                    <a:lnTo>
                      <a:pt x="2364" y="1728"/>
                    </a:lnTo>
                    <a:lnTo>
                      <a:pt x="0" y="864"/>
                    </a:lnTo>
                    <a:lnTo>
                      <a:pt x="23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3012"/>
                  </a:gs>
                  <a:gs pos="30000">
                    <a:srgbClr val="A65528"/>
                  </a:gs>
                  <a:gs pos="70000">
                    <a:srgbClr val="D49E6C"/>
                  </a:gs>
                  <a:gs pos="100000">
                    <a:srgbClr val="D6B19C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957" y="744"/>
                <a:ext cx="1638" cy="740"/>
              </a:xfrm>
              <a:custGeom>
                <a:avLst/>
                <a:gdLst>
                  <a:gd name="T0" fmla="*/ 283 w 4734"/>
                  <a:gd name="T1" fmla="*/ 0 h 1728"/>
                  <a:gd name="T2" fmla="*/ 567 w 4734"/>
                  <a:gd name="T3" fmla="*/ 158 h 1728"/>
                  <a:gd name="T4" fmla="*/ 283 w 4734"/>
                  <a:gd name="T5" fmla="*/ 317 h 1728"/>
                  <a:gd name="T6" fmla="*/ 0 w 4734"/>
                  <a:gd name="T7" fmla="*/ 158 h 1728"/>
                  <a:gd name="T8" fmla="*/ 283 w 4734"/>
                  <a:gd name="T9" fmla="*/ 0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34"/>
                  <a:gd name="T16" fmla="*/ 0 h 1728"/>
                  <a:gd name="T17" fmla="*/ 4734 w 4734"/>
                  <a:gd name="T18" fmla="*/ 1728 h 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34" h="1728">
                    <a:moveTo>
                      <a:pt x="2364" y="0"/>
                    </a:moveTo>
                    <a:lnTo>
                      <a:pt x="4734" y="864"/>
                    </a:lnTo>
                    <a:lnTo>
                      <a:pt x="2364" y="1728"/>
                    </a:lnTo>
                    <a:lnTo>
                      <a:pt x="0" y="864"/>
                    </a:lnTo>
                    <a:lnTo>
                      <a:pt x="23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/>
            </p:nvSpPr>
            <p:spPr bwMode="auto">
              <a:xfrm>
                <a:off x="1032" y="1085"/>
                <a:ext cx="144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9" name="Oval 14"/>
              <p:cNvSpPr>
                <a:spLocks noChangeArrowheads="1"/>
              </p:cNvSpPr>
              <p:nvPr/>
            </p:nvSpPr>
            <p:spPr bwMode="auto">
              <a:xfrm>
                <a:off x="1032" y="1455"/>
                <a:ext cx="144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auto">
              <a:xfrm>
                <a:off x="1032" y="1825"/>
                <a:ext cx="144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1" name="Oval 16"/>
              <p:cNvSpPr>
                <a:spLocks noChangeArrowheads="1"/>
              </p:cNvSpPr>
              <p:nvPr/>
            </p:nvSpPr>
            <p:spPr bwMode="auto">
              <a:xfrm>
                <a:off x="1032" y="2195"/>
                <a:ext cx="144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auto">
              <a:xfrm>
                <a:off x="1032" y="2565"/>
                <a:ext cx="144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3" name="Oval 18"/>
              <p:cNvSpPr>
                <a:spLocks noChangeArrowheads="1"/>
              </p:cNvSpPr>
              <p:nvPr/>
            </p:nvSpPr>
            <p:spPr bwMode="auto">
              <a:xfrm>
                <a:off x="1032" y="3427"/>
                <a:ext cx="144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1103" y="2661"/>
                <a:ext cx="3" cy="804"/>
              </a:xfrm>
              <a:custGeom>
                <a:avLst/>
                <a:gdLst>
                  <a:gd name="T0" fmla="*/ 0 w 3"/>
                  <a:gd name="T1" fmla="*/ 0 h 804"/>
                  <a:gd name="T2" fmla="*/ 3 w 3"/>
                  <a:gd name="T3" fmla="*/ 804 h 804"/>
                  <a:gd name="T4" fmla="*/ 0 60000 65536"/>
                  <a:gd name="T5" fmla="*/ 0 60000 65536"/>
                  <a:gd name="T6" fmla="*/ 0 w 3"/>
                  <a:gd name="T7" fmla="*/ 0 h 804"/>
                  <a:gd name="T8" fmla="*/ 3 w 3"/>
                  <a:gd name="T9" fmla="*/ 804 h 8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804">
                    <a:moveTo>
                      <a:pt x="0" y="0"/>
                    </a:moveTo>
                    <a:lnTo>
                      <a:pt x="3" y="804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1104" y="2294"/>
                <a:ext cx="1" cy="329"/>
              </a:xfrm>
              <a:custGeom>
                <a:avLst/>
                <a:gdLst>
                  <a:gd name="T0" fmla="*/ 0 w 1"/>
                  <a:gd name="T1" fmla="*/ 0 h 329"/>
                  <a:gd name="T2" fmla="*/ 1 w 1"/>
                  <a:gd name="T3" fmla="*/ 329 h 329"/>
                  <a:gd name="T4" fmla="*/ 0 60000 65536"/>
                  <a:gd name="T5" fmla="*/ 0 60000 65536"/>
                  <a:gd name="T6" fmla="*/ 0 w 1"/>
                  <a:gd name="T7" fmla="*/ 0 h 329"/>
                  <a:gd name="T8" fmla="*/ 1 w 1"/>
                  <a:gd name="T9" fmla="*/ 329 h 3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29">
                    <a:moveTo>
                      <a:pt x="0" y="0"/>
                    </a:moveTo>
                    <a:lnTo>
                      <a:pt x="1" y="329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Line 21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33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1104" y="1550"/>
                <a:ext cx="1" cy="333"/>
              </a:xfrm>
              <a:custGeom>
                <a:avLst/>
                <a:gdLst>
                  <a:gd name="T0" fmla="*/ 0 w 1"/>
                  <a:gd name="T1" fmla="*/ 0 h 333"/>
                  <a:gd name="T2" fmla="*/ 1 w 1"/>
                  <a:gd name="T3" fmla="*/ 333 h 333"/>
                  <a:gd name="T4" fmla="*/ 0 60000 65536"/>
                  <a:gd name="T5" fmla="*/ 0 60000 65536"/>
                  <a:gd name="T6" fmla="*/ 0 w 1"/>
                  <a:gd name="T7" fmla="*/ 0 h 333"/>
                  <a:gd name="T8" fmla="*/ 1 w 1"/>
                  <a:gd name="T9" fmla="*/ 333 h 3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33">
                    <a:moveTo>
                      <a:pt x="0" y="0"/>
                    </a:moveTo>
                    <a:lnTo>
                      <a:pt x="1" y="333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1104" y="1181"/>
                <a:ext cx="1" cy="332"/>
              </a:xfrm>
              <a:custGeom>
                <a:avLst/>
                <a:gdLst>
                  <a:gd name="T0" fmla="*/ 0 w 1"/>
                  <a:gd name="T1" fmla="*/ 0 h 332"/>
                  <a:gd name="T2" fmla="*/ 1 w 1"/>
                  <a:gd name="T3" fmla="*/ 332 h 332"/>
                  <a:gd name="T4" fmla="*/ 0 60000 65536"/>
                  <a:gd name="T5" fmla="*/ 0 60000 65536"/>
                  <a:gd name="T6" fmla="*/ 0 w 1"/>
                  <a:gd name="T7" fmla="*/ 0 h 332"/>
                  <a:gd name="T8" fmla="*/ 1 w 1"/>
                  <a:gd name="T9" fmla="*/ 332 h 3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32">
                    <a:moveTo>
                      <a:pt x="0" y="0"/>
                    </a:moveTo>
                    <a:lnTo>
                      <a:pt x="1" y="3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1656" y="3413"/>
                <a:ext cx="815" cy="370"/>
              </a:xfrm>
              <a:custGeom>
                <a:avLst/>
                <a:gdLst>
                  <a:gd name="T0" fmla="*/ 0 w 815"/>
                  <a:gd name="T1" fmla="*/ 370 h 370"/>
                  <a:gd name="T2" fmla="*/ 815 w 815"/>
                  <a:gd name="T3" fmla="*/ 0 h 370"/>
                  <a:gd name="T4" fmla="*/ 0 60000 65536"/>
                  <a:gd name="T5" fmla="*/ 0 60000 65536"/>
                  <a:gd name="T6" fmla="*/ 0 w 815"/>
                  <a:gd name="T7" fmla="*/ 0 h 370"/>
                  <a:gd name="T8" fmla="*/ 815 w 815"/>
                  <a:gd name="T9" fmla="*/ 370 h 3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5" h="370">
                    <a:moveTo>
                      <a:pt x="0" y="370"/>
                    </a:moveTo>
                    <a:lnTo>
                      <a:pt x="815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1541" y="3360"/>
                <a:ext cx="816" cy="368"/>
              </a:xfrm>
              <a:custGeom>
                <a:avLst/>
                <a:gdLst>
                  <a:gd name="T0" fmla="*/ 0 w 816"/>
                  <a:gd name="T1" fmla="*/ 368 h 368"/>
                  <a:gd name="T2" fmla="*/ 816 w 816"/>
                  <a:gd name="T3" fmla="*/ 0 h 368"/>
                  <a:gd name="T4" fmla="*/ 0 60000 65536"/>
                  <a:gd name="T5" fmla="*/ 0 60000 65536"/>
                  <a:gd name="T6" fmla="*/ 0 w 816"/>
                  <a:gd name="T7" fmla="*/ 0 h 368"/>
                  <a:gd name="T8" fmla="*/ 816 w 816"/>
                  <a:gd name="T9" fmla="*/ 368 h 3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6" h="368">
                    <a:moveTo>
                      <a:pt x="0" y="368"/>
                    </a:moveTo>
                    <a:lnTo>
                      <a:pt x="816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1140" y="3112"/>
                <a:ext cx="668" cy="298"/>
              </a:xfrm>
              <a:custGeom>
                <a:avLst/>
                <a:gdLst>
                  <a:gd name="T0" fmla="*/ 0 w 668"/>
                  <a:gd name="T1" fmla="*/ 298 h 298"/>
                  <a:gd name="T2" fmla="*/ 668 w 668"/>
                  <a:gd name="T3" fmla="*/ 0 h 298"/>
                  <a:gd name="T4" fmla="*/ 0 60000 65536"/>
                  <a:gd name="T5" fmla="*/ 0 60000 65536"/>
                  <a:gd name="T6" fmla="*/ 0 w 668"/>
                  <a:gd name="T7" fmla="*/ 0 h 298"/>
                  <a:gd name="T8" fmla="*/ 668 w 668"/>
                  <a:gd name="T9" fmla="*/ 298 h 29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68" h="298">
                    <a:moveTo>
                      <a:pt x="0" y="298"/>
                    </a:moveTo>
                    <a:lnTo>
                      <a:pt x="668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1430" y="3308"/>
                <a:ext cx="814" cy="372"/>
              </a:xfrm>
              <a:custGeom>
                <a:avLst/>
                <a:gdLst>
                  <a:gd name="T0" fmla="*/ 0 w 814"/>
                  <a:gd name="T1" fmla="*/ 372 h 372"/>
                  <a:gd name="T2" fmla="*/ 814 w 814"/>
                  <a:gd name="T3" fmla="*/ 0 h 372"/>
                  <a:gd name="T4" fmla="*/ 0 60000 65536"/>
                  <a:gd name="T5" fmla="*/ 0 60000 65536"/>
                  <a:gd name="T6" fmla="*/ 0 w 814"/>
                  <a:gd name="T7" fmla="*/ 0 h 372"/>
                  <a:gd name="T8" fmla="*/ 814 w 814"/>
                  <a:gd name="T9" fmla="*/ 372 h 3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4" h="372">
                    <a:moveTo>
                      <a:pt x="0" y="372"/>
                    </a:moveTo>
                    <a:lnTo>
                      <a:pt x="814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1320" y="3260"/>
                <a:ext cx="810" cy="372"/>
              </a:xfrm>
              <a:custGeom>
                <a:avLst/>
                <a:gdLst>
                  <a:gd name="T0" fmla="*/ 0 w 810"/>
                  <a:gd name="T1" fmla="*/ 372 h 372"/>
                  <a:gd name="T2" fmla="*/ 810 w 810"/>
                  <a:gd name="T3" fmla="*/ 0 h 372"/>
                  <a:gd name="T4" fmla="*/ 0 60000 65536"/>
                  <a:gd name="T5" fmla="*/ 0 60000 65536"/>
                  <a:gd name="T6" fmla="*/ 0 w 810"/>
                  <a:gd name="T7" fmla="*/ 0 h 372"/>
                  <a:gd name="T8" fmla="*/ 810 w 810"/>
                  <a:gd name="T9" fmla="*/ 372 h 3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0" h="372">
                    <a:moveTo>
                      <a:pt x="0" y="372"/>
                    </a:moveTo>
                    <a:lnTo>
                      <a:pt x="81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1209" y="3204"/>
                <a:ext cx="799" cy="377"/>
              </a:xfrm>
              <a:custGeom>
                <a:avLst/>
                <a:gdLst>
                  <a:gd name="T0" fmla="*/ 0 w 799"/>
                  <a:gd name="T1" fmla="*/ 377 h 377"/>
                  <a:gd name="T2" fmla="*/ 799 w 799"/>
                  <a:gd name="T3" fmla="*/ 0 h 377"/>
                  <a:gd name="T4" fmla="*/ 0 60000 65536"/>
                  <a:gd name="T5" fmla="*/ 0 60000 65536"/>
                  <a:gd name="T6" fmla="*/ 0 w 799"/>
                  <a:gd name="T7" fmla="*/ 0 h 377"/>
                  <a:gd name="T8" fmla="*/ 799 w 799"/>
                  <a:gd name="T9" fmla="*/ 377 h 3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99" h="377">
                    <a:moveTo>
                      <a:pt x="0" y="377"/>
                    </a:moveTo>
                    <a:lnTo>
                      <a:pt x="799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1088" y="3156"/>
                <a:ext cx="819" cy="364"/>
              </a:xfrm>
              <a:custGeom>
                <a:avLst/>
                <a:gdLst>
                  <a:gd name="T0" fmla="*/ 0 w 819"/>
                  <a:gd name="T1" fmla="*/ 364 h 364"/>
                  <a:gd name="T2" fmla="*/ 819 w 819"/>
                  <a:gd name="T3" fmla="*/ 0 h 364"/>
                  <a:gd name="T4" fmla="*/ 0 60000 65536"/>
                  <a:gd name="T5" fmla="*/ 0 60000 65536"/>
                  <a:gd name="T6" fmla="*/ 0 w 819"/>
                  <a:gd name="T7" fmla="*/ 0 h 364"/>
                  <a:gd name="T8" fmla="*/ 819 w 819"/>
                  <a:gd name="T9" fmla="*/ 364 h 3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9" h="364">
                    <a:moveTo>
                      <a:pt x="0" y="364"/>
                    </a:moveTo>
                    <a:lnTo>
                      <a:pt x="819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994" y="3462"/>
                <a:ext cx="40" cy="18"/>
              </a:xfrm>
              <a:custGeom>
                <a:avLst/>
                <a:gdLst>
                  <a:gd name="T0" fmla="*/ 0 w 40"/>
                  <a:gd name="T1" fmla="*/ 18 h 18"/>
                  <a:gd name="T2" fmla="*/ 40 w 40"/>
                  <a:gd name="T3" fmla="*/ 0 h 18"/>
                  <a:gd name="T4" fmla="*/ 0 60000 65536"/>
                  <a:gd name="T5" fmla="*/ 0 60000 65536"/>
                  <a:gd name="T6" fmla="*/ 0 w 40"/>
                  <a:gd name="T7" fmla="*/ 0 h 18"/>
                  <a:gd name="T8" fmla="*/ 40 w 40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" h="18">
                    <a:moveTo>
                      <a:pt x="0" y="18"/>
                    </a:move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666" y="3146"/>
                <a:ext cx="816" cy="368"/>
              </a:xfrm>
              <a:custGeom>
                <a:avLst/>
                <a:gdLst>
                  <a:gd name="T0" fmla="*/ 816 w 816"/>
                  <a:gd name="T1" fmla="*/ 368 h 368"/>
                  <a:gd name="T2" fmla="*/ 0 w 816"/>
                  <a:gd name="T3" fmla="*/ 0 h 368"/>
                  <a:gd name="T4" fmla="*/ 0 60000 65536"/>
                  <a:gd name="T5" fmla="*/ 0 60000 65536"/>
                  <a:gd name="T6" fmla="*/ 0 w 816"/>
                  <a:gd name="T7" fmla="*/ 0 h 368"/>
                  <a:gd name="T8" fmla="*/ 816 w 816"/>
                  <a:gd name="T9" fmla="*/ 368 h 3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6" h="368">
                    <a:moveTo>
                      <a:pt x="816" y="36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1558" y="3196"/>
                <a:ext cx="814" cy="370"/>
              </a:xfrm>
              <a:custGeom>
                <a:avLst/>
                <a:gdLst>
                  <a:gd name="T0" fmla="*/ 814 w 814"/>
                  <a:gd name="T1" fmla="*/ 370 h 370"/>
                  <a:gd name="T2" fmla="*/ 0 w 814"/>
                  <a:gd name="T3" fmla="*/ 0 h 370"/>
                  <a:gd name="T4" fmla="*/ 0 60000 65536"/>
                  <a:gd name="T5" fmla="*/ 0 60000 65536"/>
                  <a:gd name="T6" fmla="*/ 0 w 814"/>
                  <a:gd name="T7" fmla="*/ 0 h 370"/>
                  <a:gd name="T8" fmla="*/ 814 w 814"/>
                  <a:gd name="T9" fmla="*/ 370 h 3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4" h="370">
                    <a:moveTo>
                      <a:pt x="814" y="37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34"/>
              <p:cNvSpPr>
                <a:spLocks/>
              </p:cNvSpPr>
              <p:nvPr/>
            </p:nvSpPr>
            <p:spPr bwMode="auto">
              <a:xfrm>
                <a:off x="1424" y="3256"/>
                <a:ext cx="812" cy="370"/>
              </a:xfrm>
              <a:custGeom>
                <a:avLst/>
                <a:gdLst>
                  <a:gd name="T0" fmla="*/ 812 w 812"/>
                  <a:gd name="T1" fmla="*/ 370 h 370"/>
                  <a:gd name="T2" fmla="*/ 0 w 812"/>
                  <a:gd name="T3" fmla="*/ 0 h 370"/>
                  <a:gd name="T4" fmla="*/ 0 60000 65536"/>
                  <a:gd name="T5" fmla="*/ 0 60000 65536"/>
                  <a:gd name="T6" fmla="*/ 0 w 812"/>
                  <a:gd name="T7" fmla="*/ 0 h 370"/>
                  <a:gd name="T8" fmla="*/ 812 w 812"/>
                  <a:gd name="T9" fmla="*/ 370 h 3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2" h="370">
                    <a:moveTo>
                      <a:pt x="812" y="37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35"/>
              <p:cNvSpPr>
                <a:spLocks/>
              </p:cNvSpPr>
              <p:nvPr/>
            </p:nvSpPr>
            <p:spPr bwMode="auto">
              <a:xfrm>
                <a:off x="1292" y="3316"/>
                <a:ext cx="820" cy="366"/>
              </a:xfrm>
              <a:custGeom>
                <a:avLst/>
                <a:gdLst>
                  <a:gd name="T0" fmla="*/ 820 w 820"/>
                  <a:gd name="T1" fmla="*/ 366 h 366"/>
                  <a:gd name="T2" fmla="*/ 0 w 820"/>
                  <a:gd name="T3" fmla="*/ 0 h 366"/>
                  <a:gd name="T4" fmla="*/ 0 60000 65536"/>
                  <a:gd name="T5" fmla="*/ 0 60000 65536"/>
                  <a:gd name="T6" fmla="*/ 0 w 820"/>
                  <a:gd name="T7" fmla="*/ 0 h 366"/>
                  <a:gd name="T8" fmla="*/ 820 w 820"/>
                  <a:gd name="T9" fmla="*/ 366 h 3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20" h="366">
                    <a:moveTo>
                      <a:pt x="820" y="366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1166" y="3374"/>
                <a:ext cx="814" cy="366"/>
              </a:xfrm>
              <a:custGeom>
                <a:avLst/>
                <a:gdLst>
                  <a:gd name="T0" fmla="*/ 814 w 814"/>
                  <a:gd name="T1" fmla="*/ 366 h 366"/>
                  <a:gd name="T2" fmla="*/ 0 w 814"/>
                  <a:gd name="T3" fmla="*/ 0 h 366"/>
                  <a:gd name="T4" fmla="*/ 0 60000 65536"/>
                  <a:gd name="T5" fmla="*/ 0 60000 65536"/>
                  <a:gd name="T6" fmla="*/ 0 w 814"/>
                  <a:gd name="T7" fmla="*/ 0 h 366"/>
                  <a:gd name="T8" fmla="*/ 814 w 814"/>
                  <a:gd name="T9" fmla="*/ 366 h 3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4" h="366">
                    <a:moveTo>
                      <a:pt x="814" y="366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1154" y="3474"/>
                <a:ext cx="714" cy="320"/>
              </a:xfrm>
              <a:custGeom>
                <a:avLst/>
                <a:gdLst>
                  <a:gd name="T0" fmla="*/ 714 w 714"/>
                  <a:gd name="T1" fmla="*/ 320 h 320"/>
                  <a:gd name="T2" fmla="*/ 0 w 714"/>
                  <a:gd name="T3" fmla="*/ 0 h 320"/>
                  <a:gd name="T4" fmla="*/ 0 60000 65536"/>
                  <a:gd name="T5" fmla="*/ 0 60000 65536"/>
                  <a:gd name="T6" fmla="*/ 0 w 714"/>
                  <a:gd name="T7" fmla="*/ 0 h 320"/>
                  <a:gd name="T8" fmla="*/ 714 w 714"/>
                  <a:gd name="T9" fmla="*/ 320 h 3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4" h="320">
                    <a:moveTo>
                      <a:pt x="714" y="32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Oval 38"/>
              <p:cNvSpPr>
                <a:spLocks noChangeArrowheads="1"/>
              </p:cNvSpPr>
              <p:nvPr/>
            </p:nvSpPr>
            <p:spPr bwMode="auto">
              <a:xfrm>
                <a:off x="1026" y="1075"/>
                <a:ext cx="144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4" name="Freeform 39"/>
              <p:cNvSpPr>
                <a:spLocks/>
              </p:cNvSpPr>
              <p:nvPr/>
            </p:nvSpPr>
            <p:spPr bwMode="auto">
              <a:xfrm>
                <a:off x="1655" y="1061"/>
                <a:ext cx="810" cy="366"/>
              </a:xfrm>
              <a:custGeom>
                <a:avLst/>
                <a:gdLst>
                  <a:gd name="T0" fmla="*/ 0 w 810"/>
                  <a:gd name="T1" fmla="*/ 366 h 366"/>
                  <a:gd name="T2" fmla="*/ 810 w 810"/>
                  <a:gd name="T3" fmla="*/ 0 h 366"/>
                  <a:gd name="T4" fmla="*/ 0 60000 65536"/>
                  <a:gd name="T5" fmla="*/ 0 60000 65536"/>
                  <a:gd name="T6" fmla="*/ 0 w 810"/>
                  <a:gd name="T7" fmla="*/ 0 h 366"/>
                  <a:gd name="T8" fmla="*/ 810 w 810"/>
                  <a:gd name="T9" fmla="*/ 366 h 3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0" h="366">
                    <a:moveTo>
                      <a:pt x="0" y="366"/>
                    </a:moveTo>
                    <a:lnTo>
                      <a:pt x="81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40"/>
              <p:cNvSpPr>
                <a:spLocks/>
              </p:cNvSpPr>
              <p:nvPr/>
            </p:nvSpPr>
            <p:spPr bwMode="auto">
              <a:xfrm>
                <a:off x="1538" y="1008"/>
                <a:ext cx="813" cy="365"/>
              </a:xfrm>
              <a:custGeom>
                <a:avLst/>
                <a:gdLst>
                  <a:gd name="T0" fmla="*/ 0 w 813"/>
                  <a:gd name="T1" fmla="*/ 365 h 365"/>
                  <a:gd name="T2" fmla="*/ 813 w 813"/>
                  <a:gd name="T3" fmla="*/ 0 h 365"/>
                  <a:gd name="T4" fmla="*/ 0 60000 65536"/>
                  <a:gd name="T5" fmla="*/ 0 60000 65536"/>
                  <a:gd name="T6" fmla="*/ 0 w 813"/>
                  <a:gd name="T7" fmla="*/ 0 h 365"/>
                  <a:gd name="T8" fmla="*/ 813 w 813"/>
                  <a:gd name="T9" fmla="*/ 365 h 3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3" h="365">
                    <a:moveTo>
                      <a:pt x="0" y="365"/>
                    </a:moveTo>
                    <a:lnTo>
                      <a:pt x="813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41"/>
              <p:cNvSpPr>
                <a:spLocks/>
              </p:cNvSpPr>
              <p:nvPr/>
            </p:nvSpPr>
            <p:spPr bwMode="auto">
              <a:xfrm>
                <a:off x="1428" y="956"/>
                <a:ext cx="810" cy="367"/>
              </a:xfrm>
              <a:custGeom>
                <a:avLst/>
                <a:gdLst>
                  <a:gd name="T0" fmla="*/ 0 w 810"/>
                  <a:gd name="T1" fmla="*/ 367 h 367"/>
                  <a:gd name="T2" fmla="*/ 810 w 810"/>
                  <a:gd name="T3" fmla="*/ 0 h 367"/>
                  <a:gd name="T4" fmla="*/ 0 60000 65536"/>
                  <a:gd name="T5" fmla="*/ 0 60000 65536"/>
                  <a:gd name="T6" fmla="*/ 0 w 810"/>
                  <a:gd name="T7" fmla="*/ 0 h 367"/>
                  <a:gd name="T8" fmla="*/ 810 w 810"/>
                  <a:gd name="T9" fmla="*/ 367 h 3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0" h="367">
                    <a:moveTo>
                      <a:pt x="0" y="367"/>
                    </a:moveTo>
                    <a:lnTo>
                      <a:pt x="81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42"/>
              <p:cNvSpPr>
                <a:spLocks/>
              </p:cNvSpPr>
              <p:nvPr/>
            </p:nvSpPr>
            <p:spPr bwMode="auto">
              <a:xfrm>
                <a:off x="1319" y="908"/>
                <a:ext cx="805" cy="369"/>
              </a:xfrm>
              <a:custGeom>
                <a:avLst/>
                <a:gdLst>
                  <a:gd name="T0" fmla="*/ 0 w 805"/>
                  <a:gd name="T1" fmla="*/ 369 h 369"/>
                  <a:gd name="T2" fmla="*/ 805 w 805"/>
                  <a:gd name="T3" fmla="*/ 0 h 369"/>
                  <a:gd name="T4" fmla="*/ 0 60000 65536"/>
                  <a:gd name="T5" fmla="*/ 0 60000 65536"/>
                  <a:gd name="T6" fmla="*/ 0 w 805"/>
                  <a:gd name="T7" fmla="*/ 0 h 369"/>
                  <a:gd name="T8" fmla="*/ 805 w 805"/>
                  <a:gd name="T9" fmla="*/ 369 h 3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05" h="369">
                    <a:moveTo>
                      <a:pt x="0" y="369"/>
                    </a:moveTo>
                    <a:lnTo>
                      <a:pt x="805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1209" y="852"/>
                <a:ext cx="793" cy="375"/>
              </a:xfrm>
              <a:custGeom>
                <a:avLst/>
                <a:gdLst>
                  <a:gd name="T0" fmla="*/ 0 w 793"/>
                  <a:gd name="T1" fmla="*/ 375 h 375"/>
                  <a:gd name="T2" fmla="*/ 793 w 793"/>
                  <a:gd name="T3" fmla="*/ 0 h 375"/>
                  <a:gd name="T4" fmla="*/ 0 60000 65536"/>
                  <a:gd name="T5" fmla="*/ 0 60000 65536"/>
                  <a:gd name="T6" fmla="*/ 0 w 793"/>
                  <a:gd name="T7" fmla="*/ 0 h 375"/>
                  <a:gd name="T8" fmla="*/ 793 w 793"/>
                  <a:gd name="T9" fmla="*/ 375 h 3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93" h="375">
                    <a:moveTo>
                      <a:pt x="0" y="375"/>
                    </a:moveTo>
                    <a:lnTo>
                      <a:pt x="793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1082" y="804"/>
                <a:ext cx="819" cy="364"/>
              </a:xfrm>
              <a:custGeom>
                <a:avLst/>
                <a:gdLst>
                  <a:gd name="T0" fmla="*/ 0 w 819"/>
                  <a:gd name="T1" fmla="*/ 364 h 364"/>
                  <a:gd name="T2" fmla="*/ 819 w 819"/>
                  <a:gd name="T3" fmla="*/ 0 h 364"/>
                  <a:gd name="T4" fmla="*/ 0 60000 65536"/>
                  <a:gd name="T5" fmla="*/ 0 60000 65536"/>
                  <a:gd name="T6" fmla="*/ 0 w 819"/>
                  <a:gd name="T7" fmla="*/ 0 h 364"/>
                  <a:gd name="T8" fmla="*/ 819 w 819"/>
                  <a:gd name="T9" fmla="*/ 364 h 3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9" h="364">
                    <a:moveTo>
                      <a:pt x="0" y="364"/>
                    </a:moveTo>
                    <a:lnTo>
                      <a:pt x="819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1098" y="760"/>
                <a:ext cx="704" cy="315"/>
              </a:xfrm>
              <a:custGeom>
                <a:avLst/>
                <a:gdLst>
                  <a:gd name="T0" fmla="*/ 0 w 704"/>
                  <a:gd name="T1" fmla="*/ 315 h 315"/>
                  <a:gd name="T2" fmla="*/ 704 w 704"/>
                  <a:gd name="T3" fmla="*/ 0 h 315"/>
                  <a:gd name="T4" fmla="*/ 0 60000 65536"/>
                  <a:gd name="T5" fmla="*/ 0 60000 65536"/>
                  <a:gd name="T6" fmla="*/ 0 w 704"/>
                  <a:gd name="T7" fmla="*/ 0 h 315"/>
                  <a:gd name="T8" fmla="*/ 704 w 704"/>
                  <a:gd name="T9" fmla="*/ 315 h 3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04" h="315">
                    <a:moveTo>
                      <a:pt x="0" y="315"/>
                    </a:moveTo>
                    <a:lnTo>
                      <a:pt x="704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>
                <a:off x="1613" y="2160"/>
                <a:ext cx="210" cy="414"/>
              </a:xfrm>
              <a:custGeom>
                <a:avLst/>
                <a:gdLst>
                  <a:gd name="T0" fmla="*/ 7 w 210"/>
                  <a:gd name="T1" fmla="*/ 28 h 414"/>
                  <a:gd name="T2" fmla="*/ 11 w 210"/>
                  <a:gd name="T3" fmla="*/ 0 h 414"/>
                  <a:gd name="T4" fmla="*/ 0 w 210"/>
                  <a:gd name="T5" fmla="*/ 105 h 414"/>
                  <a:gd name="T6" fmla="*/ 210 w 210"/>
                  <a:gd name="T7" fmla="*/ 255 h 414"/>
                  <a:gd name="T8" fmla="*/ 207 w 210"/>
                  <a:gd name="T9" fmla="*/ 414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414"/>
                  <a:gd name="T17" fmla="*/ 210 w 210"/>
                  <a:gd name="T18" fmla="*/ 414 h 4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414">
                    <a:moveTo>
                      <a:pt x="7" y="28"/>
                    </a:moveTo>
                    <a:lnTo>
                      <a:pt x="11" y="0"/>
                    </a:lnTo>
                    <a:lnTo>
                      <a:pt x="0" y="105"/>
                    </a:lnTo>
                    <a:lnTo>
                      <a:pt x="210" y="255"/>
                    </a:lnTo>
                    <a:lnTo>
                      <a:pt x="207" y="414"/>
                    </a:lnTo>
                  </a:path>
                </a:pathLst>
              </a:cu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988" y="1110"/>
                <a:ext cx="40" cy="18"/>
              </a:xfrm>
              <a:custGeom>
                <a:avLst/>
                <a:gdLst>
                  <a:gd name="T0" fmla="*/ 0 w 40"/>
                  <a:gd name="T1" fmla="*/ 18 h 18"/>
                  <a:gd name="T2" fmla="*/ 40 w 40"/>
                  <a:gd name="T3" fmla="*/ 0 h 18"/>
                  <a:gd name="T4" fmla="*/ 0 60000 65536"/>
                  <a:gd name="T5" fmla="*/ 0 60000 65536"/>
                  <a:gd name="T6" fmla="*/ 0 w 40"/>
                  <a:gd name="T7" fmla="*/ 0 h 18"/>
                  <a:gd name="T8" fmla="*/ 40 w 40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" h="18">
                    <a:moveTo>
                      <a:pt x="0" y="18"/>
                    </a:move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48"/>
              <p:cNvSpPr>
                <a:spLocks/>
              </p:cNvSpPr>
              <p:nvPr/>
            </p:nvSpPr>
            <p:spPr bwMode="auto">
              <a:xfrm>
                <a:off x="1666" y="794"/>
                <a:ext cx="816" cy="368"/>
              </a:xfrm>
              <a:custGeom>
                <a:avLst/>
                <a:gdLst>
                  <a:gd name="T0" fmla="*/ 816 w 816"/>
                  <a:gd name="T1" fmla="*/ 368 h 368"/>
                  <a:gd name="T2" fmla="*/ 0 w 816"/>
                  <a:gd name="T3" fmla="*/ 0 h 368"/>
                  <a:gd name="T4" fmla="*/ 0 60000 65536"/>
                  <a:gd name="T5" fmla="*/ 0 60000 65536"/>
                  <a:gd name="T6" fmla="*/ 0 w 816"/>
                  <a:gd name="T7" fmla="*/ 0 h 368"/>
                  <a:gd name="T8" fmla="*/ 816 w 816"/>
                  <a:gd name="T9" fmla="*/ 368 h 3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6" h="368">
                    <a:moveTo>
                      <a:pt x="816" y="36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auto">
              <a:xfrm>
                <a:off x="1451" y="2104"/>
                <a:ext cx="72" cy="371"/>
              </a:xfrm>
              <a:custGeom>
                <a:avLst/>
                <a:gdLst>
                  <a:gd name="T0" fmla="*/ 51 w 72"/>
                  <a:gd name="T1" fmla="*/ 0 h 371"/>
                  <a:gd name="T2" fmla="*/ 72 w 72"/>
                  <a:gd name="T3" fmla="*/ 28 h 371"/>
                  <a:gd name="T4" fmla="*/ 60 w 72"/>
                  <a:gd name="T5" fmla="*/ 160 h 371"/>
                  <a:gd name="T6" fmla="*/ 0 w 72"/>
                  <a:gd name="T7" fmla="*/ 280 h 371"/>
                  <a:gd name="T8" fmla="*/ 61 w 72"/>
                  <a:gd name="T9" fmla="*/ 371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71"/>
                  <a:gd name="T17" fmla="*/ 72 w 72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71">
                    <a:moveTo>
                      <a:pt x="51" y="0"/>
                    </a:moveTo>
                    <a:lnTo>
                      <a:pt x="72" y="28"/>
                    </a:lnTo>
                    <a:lnTo>
                      <a:pt x="60" y="160"/>
                    </a:lnTo>
                    <a:lnTo>
                      <a:pt x="0" y="280"/>
                    </a:lnTo>
                    <a:lnTo>
                      <a:pt x="61" y="371"/>
                    </a:lnTo>
                  </a:path>
                </a:pathLst>
              </a:cu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auto">
              <a:xfrm>
                <a:off x="1838" y="2200"/>
                <a:ext cx="526" cy="128"/>
              </a:xfrm>
              <a:custGeom>
                <a:avLst/>
                <a:gdLst>
                  <a:gd name="T0" fmla="*/ 0 w 526"/>
                  <a:gd name="T1" fmla="*/ 0 h 128"/>
                  <a:gd name="T2" fmla="*/ 48 w 526"/>
                  <a:gd name="T3" fmla="*/ 36 h 128"/>
                  <a:gd name="T4" fmla="*/ 177 w 526"/>
                  <a:gd name="T5" fmla="*/ 70 h 128"/>
                  <a:gd name="T6" fmla="*/ 369 w 526"/>
                  <a:gd name="T7" fmla="*/ 124 h 128"/>
                  <a:gd name="T8" fmla="*/ 526 w 526"/>
                  <a:gd name="T9" fmla="*/ 128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128"/>
                  <a:gd name="T17" fmla="*/ 526 w 526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128">
                    <a:moveTo>
                      <a:pt x="0" y="0"/>
                    </a:moveTo>
                    <a:lnTo>
                      <a:pt x="48" y="36"/>
                    </a:lnTo>
                    <a:lnTo>
                      <a:pt x="177" y="70"/>
                    </a:lnTo>
                    <a:lnTo>
                      <a:pt x="369" y="124"/>
                    </a:lnTo>
                    <a:lnTo>
                      <a:pt x="526" y="128"/>
                    </a:lnTo>
                  </a:path>
                </a:pathLst>
              </a:cu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1988" y="2129"/>
                <a:ext cx="394" cy="45"/>
              </a:xfrm>
              <a:custGeom>
                <a:avLst/>
                <a:gdLst>
                  <a:gd name="T0" fmla="*/ 0 w 394"/>
                  <a:gd name="T1" fmla="*/ 3 h 45"/>
                  <a:gd name="T2" fmla="*/ 28 w 394"/>
                  <a:gd name="T3" fmla="*/ 25 h 45"/>
                  <a:gd name="T4" fmla="*/ 87 w 394"/>
                  <a:gd name="T5" fmla="*/ 27 h 45"/>
                  <a:gd name="T6" fmla="*/ 249 w 394"/>
                  <a:gd name="T7" fmla="*/ 45 h 45"/>
                  <a:gd name="T8" fmla="*/ 333 w 394"/>
                  <a:gd name="T9" fmla="*/ 27 h 45"/>
                  <a:gd name="T10" fmla="*/ 394 w 39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4"/>
                  <a:gd name="T19" fmla="*/ 0 h 45"/>
                  <a:gd name="T20" fmla="*/ 394 w 39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4" h="45">
                    <a:moveTo>
                      <a:pt x="0" y="3"/>
                    </a:moveTo>
                    <a:lnTo>
                      <a:pt x="28" y="25"/>
                    </a:lnTo>
                    <a:lnTo>
                      <a:pt x="87" y="27"/>
                    </a:lnTo>
                    <a:lnTo>
                      <a:pt x="249" y="45"/>
                    </a:lnTo>
                    <a:lnTo>
                      <a:pt x="333" y="27"/>
                    </a:lnTo>
                    <a:lnTo>
                      <a:pt x="394" y="0"/>
                    </a:lnTo>
                  </a:path>
                </a:pathLst>
              </a:cu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auto">
              <a:xfrm>
                <a:off x="1558" y="844"/>
                <a:ext cx="814" cy="370"/>
              </a:xfrm>
              <a:custGeom>
                <a:avLst/>
                <a:gdLst>
                  <a:gd name="T0" fmla="*/ 814 w 814"/>
                  <a:gd name="T1" fmla="*/ 370 h 370"/>
                  <a:gd name="T2" fmla="*/ 0 w 814"/>
                  <a:gd name="T3" fmla="*/ 0 h 370"/>
                  <a:gd name="T4" fmla="*/ 0 60000 65536"/>
                  <a:gd name="T5" fmla="*/ 0 60000 65536"/>
                  <a:gd name="T6" fmla="*/ 0 w 814"/>
                  <a:gd name="T7" fmla="*/ 0 h 370"/>
                  <a:gd name="T8" fmla="*/ 814 w 814"/>
                  <a:gd name="T9" fmla="*/ 370 h 3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4" h="370">
                    <a:moveTo>
                      <a:pt x="814" y="37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auto">
              <a:xfrm>
                <a:off x="1424" y="907"/>
                <a:ext cx="812" cy="370"/>
              </a:xfrm>
              <a:custGeom>
                <a:avLst/>
                <a:gdLst>
                  <a:gd name="T0" fmla="*/ 812 w 812"/>
                  <a:gd name="T1" fmla="*/ 370 h 370"/>
                  <a:gd name="T2" fmla="*/ 0 w 812"/>
                  <a:gd name="T3" fmla="*/ 0 h 370"/>
                  <a:gd name="T4" fmla="*/ 0 60000 65536"/>
                  <a:gd name="T5" fmla="*/ 0 60000 65536"/>
                  <a:gd name="T6" fmla="*/ 0 w 812"/>
                  <a:gd name="T7" fmla="*/ 0 h 370"/>
                  <a:gd name="T8" fmla="*/ 812 w 812"/>
                  <a:gd name="T9" fmla="*/ 370 h 3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2" h="370">
                    <a:moveTo>
                      <a:pt x="812" y="37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auto">
              <a:xfrm>
                <a:off x="1292" y="964"/>
                <a:ext cx="820" cy="366"/>
              </a:xfrm>
              <a:custGeom>
                <a:avLst/>
                <a:gdLst>
                  <a:gd name="T0" fmla="*/ 820 w 820"/>
                  <a:gd name="T1" fmla="*/ 366 h 366"/>
                  <a:gd name="T2" fmla="*/ 0 w 820"/>
                  <a:gd name="T3" fmla="*/ 0 h 366"/>
                  <a:gd name="T4" fmla="*/ 0 60000 65536"/>
                  <a:gd name="T5" fmla="*/ 0 60000 65536"/>
                  <a:gd name="T6" fmla="*/ 0 w 820"/>
                  <a:gd name="T7" fmla="*/ 0 h 366"/>
                  <a:gd name="T8" fmla="*/ 820 w 820"/>
                  <a:gd name="T9" fmla="*/ 366 h 3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20" h="366">
                    <a:moveTo>
                      <a:pt x="820" y="366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auto">
              <a:xfrm>
                <a:off x="1161" y="1022"/>
                <a:ext cx="814" cy="366"/>
              </a:xfrm>
              <a:custGeom>
                <a:avLst/>
                <a:gdLst>
                  <a:gd name="T0" fmla="*/ 814 w 814"/>
                  <a:gd name="T1" fmla="*/ 366 h 366"/>
                  <a:gd name="T2" fmla="*/ 0 w 814"/>
                  <a:gd name="T3" fmla="*/ 0 h 366"/>
                  <a:gd name="T4" fmla="*/ 0 60000 65536"/>
                  <a:gd name="T5" fmla="*/ 0 60000 65536"/>
                  <a:gd name="T6" fmla="*/ 0 w 814"/>
                  <a:gd name="T7" fmla="*/ 0 h 366"/>
                  <a:gd name="T8" fmla="*/ 814 w 814"/>
                  <a:gd name="T9" fmla="*/ 366 h 3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4" h="366">
                    <a:moveTo>
                      <a:pt x="814" y="366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auto">
              <a:xfrm>
                <a:off x="1161" y="1128"/>
                <a:ext cx="701" cy="314"/>
              </a:xfrm>
              <a:custGeom>
                <a:avLst/>
                <a:gdLst>
                  <a:gd name="T0" fmla="*/ 701 w 701"/>
                  <a:gd name="T1" fmla="*/ 314 h 314"/>
                  <a:gd name="T2" fmla="*/ 0 w 701"/>
                  <a:gd name="T3" fmla="*/ 0 h 314"/>
                  <a:gd name="T4" fmla="*/ 0 60000 65536"/>
                  <a:gd name="T5" fmla="*/ 0 60000 65536"/>
                  <a:gd name="T6" fmla="*/ 0 w 701"/>
                  <a:gd name="T7" fmla="*/ 0 h 314"/>
                  <a:gd name="T8" fmla="*/ 701 w 701"/>
                  <a:gd name="T9" fmla="*/ 314 h 3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01" h="314">
                    <a:moveTo>
                      <a:pt x="701" y="314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auto">
              <a:xfrm>
                <a:off x="1103" y="752"/>
                <a:ext cx="1" cy="392"/>
              </a:xfrm>
              <a:custGeom>
                <a:avLst/>
                <a:gdLst>
                  <a:gd name="T0" fmla="*/ 1 w 1"/>
                  <a:gd name="T1" fmla="*/ 392 h 392"/>
                  <a:gd name="T2" fmla="*/ 0 w 1"/>
                  <a:gd name="T3" fmla="*/ 0 h 392"/>
                  <a:gd name="T4" fmla="*/ 0 60000 65536"/>
                  <a:gd name="T5" fmla="*/ 0 60000 65536"/>
                  <a:gd name="T6" fmla="*/ 0 w 1"/>
                  <a:gd name="T7" fmla="*/ 0 h 392"/>
                  <a:gd name="T8" fmla="*/ 1 w 1"/>
                  <a:gd name="T9" fmla="*/ 392 h 3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2">
                    <a:moveTo>
                      <a:pt x="1" y="392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auto">
              <a:xfrm>
                <a:off x="1276" y="2052"/>
                <a:ext cx="133" cy="312"/>
              </a:xfrm>
              <a:custGeom>
                <a:avLst/>
                <a:gdLst>
                  <a:gd name="T0" fmla="*/ 114 w 133"/>
                  <a:gd name="T1" fmla="*/ 0 h 312"/>
                  <a:gd name="T2" fmla="*/ 133 w 133"/>
                  <a:gd name="T3" fmla="*/ 98 h 312"/>
                  <a:gd name="T4" fmla="*/ 67 w 133"/>
                  <a:gd name="T5" fmla="*/ 200 h 312"/>
                  <a:gd name="T6" fmla="*/ 0 w 133"/>
                  <a:gd name="T7" fmla="*/ 312 h 3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3"/>
                  <a:gd name="T13" fmla="*/ 0 h 312"/>
                  <a:gd name="T14" fmla="*/ 133 w 133"/>
                  <a:gd name="T15" fmla="*/ 312 h 3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3" h="312">
                    <a:moveTo>
                      <a:pt x="114" y="0"/>
                    </a:moveTo>
                    <a:lnTo>
                      <a:pt x="133" y="98"/>
                    </a:lnTo>
                    <a:lnTo>
                      <a:pt x="67" y="200"/>
                    </a:lnTo>
                    <a:lnTo>
                      <a:pt x="0" y="312"/>
                    </a:lnTo>
                  </a:path>
                </a:pathLst>
              </a:cu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auto">
              <a:xfrm>
                <a:off x="1448" y="3248"/>
                <a:ext cx="75" cy="162"/>
              </a:xfrm>
              <a:custGeom>
                <a:avLst/>
                <a:gdLst>
                  <a:gd name="T0" fmla="*/ 0 w 75"/>
                  <a:gd name="T1" fmla="*/ 0 h 162"/>
                  <a:gd name="T2" fmla="*/ 75 w 75"/>
                  <a:gd name="T3" fmla="*/ 162 h 162"/>
                  <a:gd name="T4" fmla="*/ 0 60000 65536"/>
                  <a:gd name="T5" fmla="*/ 0 60000 65536"/>
                  <a:gd name="T6" fmla="*/ 0 w 75"/>
                  <a:gd name="T7" fmla="*/ 0 h 162"/>
                  <a:gd name="T8" fmla="*/ 75 w 75"/>
                  <a:gd name="T9" fmla="*/ 162 h 1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5" h="162">
                    <a:moveTo>
                      <a:pt x="0" y="0"/>
                    </a:moveTo>
                    <a:lnTo>
                      <a:pt x="75" y="162"/>
                    </a:lnTo>
                  </a:path>
                </a:pathLst>
              </a:cu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Line 60"/>
              <p:cNvSpPr>
                <a:spLocks noChangeShapeType="1"/>
              </p:cNvSpPr>
              <p:nvPr/>
            </p:nvSpPr>
            <p:spPr bwMode="auto">
              <a:xfrm>
                <a:off x="1523" y="3410"/>
                <a:ext cx="0" cy="55"/>
              </a:xfrm>
              <a:prstGeom prst="line">
                <a:avLst/>
              </a:pr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Line 61"/>
              <p:cNvSpPr>
                <a:spLocks noChangeShapeType="1"/>
              </p:cNvSpPr>
              <p:nvPr/>
            </p:nvSpPr>
            <p:spPr bwMode="auto">
              <a:xfrm flipH="1">
                <a:off x="1451" y="3465"/>
                <a:ext cx="72" cy="101"/>
              </a:xfrm>
              <a:prstGeom prst="line">
                <a:avLst/>
              </a:pr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7" name="Freeform 62"/>
              <p:cNvSpPr>
                <a:spLocks/>
              </p:cNvSpPr>
              <p:nvPr/>
            </p:nvSpPr>
            <p:spPr bwMode="auto">
              <a:xfrm>
                <a:off x="1391" y="3566"/>
                <a:ext cx="61" cy="91"/>
              </a:xfrm>
              <a:custGeom>
                <a:avLst/>
                <a:gdLst>
                  <a:gd name="T0" fmla="*/ 61 w 61"/>
                  <a:gd name="T1" fmla="*/ 0 h 91"/>
                  <a:gd name="T2" fmla="*/ 0 w 61"/>
                  <a:gd name="T3" fmla="*/ 91 h 91"/>
                  <a:gd name="T4" fmla="*/ 0 60000 65536"/>
                  <a:gd name="T5" fmla="*/ 0 60000 65536"/>
                  <a:gd name="T6" fmla="*/ 0 w 61"/>
                  <a:gd name="T7" fmla="*/ 0 h 91"/>
                  <a:gd name="T8" fmla="*/ 61 w 61"/>
                  <a:gd name="T9" fmla="*/ 91 h 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1" h="91">
                    <a:moveTo>
                      <a:pt x="61" y="0"/>
                    </a:moveTo>
                    <a:lnTo>
                      <a:pt x="0" y="91"/>
                    </a:lnTo>
                  </a:path>
                </a:pathLst>
              </a:cu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63"/>
              <p:cNvSpPr>
                <a:spLocks/>
              </p:cNvSpPr>
              <p:nvPr/>
            </p:nvSpPr>
            <p:spPr bwMode="auto">
              <a:xfrm>
                <a:off x="1499" y="3362"/>
                <a:ext cx="156" cy="65"/>
              </a:xfrm>
              <a:custGeom>
                <a:avLst/>
                <a:gdLst>
                  <a:gd name="T0" fmla="*/ 0 w 156"/>
                  <a:gd name="T1" fmla="*/ 0 h 65"/>
                  <a:gd name="T2" fmla="*/ 156 w 156"/>
                  <a:gd name="T3" fmla="*/ 65 h 65"/>
                  <a:gd name="T4" fmla="*/ 0 60000 65536"/>
                  <a:gd name="T5" fmla="*/ 0 60000 65536"/>
                  <a:gd name="T6" fmla="*/ 0 w 156"/>
                  <a:gd name="T7" fmla="*/ 0 h 65"/>
                  <a:gd name="T8" fmla="*/ 156 w 156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6" h="65">
                    <a:moveTo>
                      <a:pt x="0" y="0"/>
                    </a:moveTo>
                    <a:lnTo>
                      <a:pt x="156" y="65"/>
                    </a:lnTo>
                  </a:path>
                </a:pathLst>
              </a:cu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Line 64"/>
              <p:cNvSpPr>
                <a:spLocks noChangeShapeType="1"/>
              </p:cNvSpPr>
              <p:nvPr/>
            </p:nvSpPr>
            <p:spPr bwMode="auto">
              <a:xfrm>
                <a:off x="1655" y="3427"/>
                <a:ext cx="73" cy="0"/>
              </a:xfrm>
              <a:prstGeom prst="line">
                <a:avLst/>
              </a:pr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Line 65"/>
              <p:cNvSpPr>
                <a:spLocks noChangeShapeType="1"/>
              </p:cNvSpPr>
              <p:nvPr/>
            </p:nvSpPr>
            <p:spPr bwMode="auto">
              <a:xfrm flipV="1">
                <a:off x="1728" y="3374"/>
                <a:ext cx="173" cy="53"/>
              </a:xfrm>
              <a:prstGeom prst="line">
                <a:avLst/>
              </a:pr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1" name="Line 66"/>
              <p:cNvSpPr>
                <a:spLocks noChangeShapeType="1"/>
              </p:cNvSpPr>
              <p:nvPr/>
            </p:nvSpPr>
            <p:spPr bwMode="auto">
              <a:xfrm flipV="1">
                <a:off x="1901" y="3312"/>
                <a:ext cx="163" cy="62"/>
              </a:xfrm>
              <a:prstGeom prst="line">
                <a:avLst/>
              </a:pr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2" name="Line 67"/>
              <p:cNvSpPr>
                <a:spLocks noChangeShapeType="1"/>
              </p:cNvSpPr>
              <p:nvPr/>
            </p:nvSpPr>
            <p:spPr bwMode="auto">
              <a:xfrm flipV="1">
                <a:off x="2064" y="3260"/>
                <a:ext cx="66" cy="52"/>
              </a:xfrm>
              <a:prstGeom prst="line">
                <a:avLst/>
              </a:pr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Line 68"/>
              <p:cNvSpPr>
                <a:spLocks noChangeShapeType="1"/>
              </p:cNvSpPr>
              <p:nvPr/>
            </p:nvSpPr>
            <p:spPr bwMode="auto">
              <a:xfrm>
                <a:off x="1907" y="3374"/>
                <a:ext cx="109" cy="53"/>
              </a:xfrm>
              <a:prstGeom prst="line">
                <a:avLst/>
              </a:pr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Line 69"/>
              <p:cNvSpPr>
                <a:spLocks noChangeShapeType="1"/>
              </p:cNvSpPr>
              <p:nvPr/>
            </p:nvSpPr>
            <p:spPr bwMode="auto">
              <a:xfrm>
                <a:off x="2016" y="3427"/>
                <a:ext cx="114" cy="35"/>
              </a:xfrm>
              <a:prstGeom prst="line">
                <a:avLst/>
              </a:pr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Line 70"/>
              <p:cNvSpPr>
                <a:spLocks noChangeShapeType="1"/>
              </p:cNvSpPr>
              <p:nvPr/>
            </p:nvSpPr>
            <p:spPr bwMode="auto">
              <a:xfrm>
                <a:off x="2130" y="3462"/>
                <a:ext cx="222" cy="52"/>
              </a:xfrm>
              <a:prstGeom prst="line">
                <a:avLst/>
              </a:pr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Line 71"/>
              <p:cNvSpPr>
                <a:spLocks noChangeShapeType="1"/>
              </p:cNvSpPr>
              <p:nvPr/>
            </p:nvSpPr>
            <p:spPr bwMode="auto">
              <a:xfrm>
                <a:off x="2352" y="3514"/>
                <a:ext cx="130" cy="0"/>
              </a:xfrm>
              <a:prstGeom prst="line">
                <a:avLst/>
              </a:prstGeom>
              <a:noFill/>
              <a:ln w="19050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6" name="Text Box 72"/>
            <p:cNvSpPr txBox="1">
              <a:spLocks noChangeArrowheads="1"/>
            </p:cNvSpPr>
            <p:nvPr/>
          </p:nvSpPr>
          <p:spPr bwMode="auto">
            <a:xfrm>
              <a:off x="3935" y="908"/>
              <a:ext cx="2697" cy="21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da-DK" sz="1600" dirty="0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Sales </a:t>
              </a:r>
              <a:r>
                <a:rPr lang="da-DK" sz="1600" dirty="0" err="1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prices</a:t>
              </a:r>
              <a:endParaRPr lang="da-DK" sz="1600" dirty="0">
                <a:solidFill>
                  <a:schemeClr val="bg1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7" name="Text Box 73"/>
            <p:cNvSpPr txBox="1">
              <a:spLocks noChangeArrowheads="1"/>
            </p:cNvSpPr>
            <p:nvPr/>
          </p:nvSpPr>
          <p:spPr bwMode="auto">
            <a:xfrm>
              <a:off x="3946" y="1268"/>
              <a:ext cx="3834" cy="21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da-DK" sz="1600" dirty="0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Construction variables </a:t>
              </a:r>
              <a:endParaRPr lang="da-DK" sz="1600" dirty="0">
                <a:solidFill>
                  <a:schemeClr val="bg1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8" name="Text Box 74"/>
            <p:cNvSpPr txBox="1">
              <a:spLocks noChangeArrowheads="1"/>
            </p:cNvSpPr>
            <p:nvPr/>
          </p:nvSpPr>
          <p:spPr bwMode="auto">
            <a:xfrm>
              <a:off x="3946" y="1623"/>
              <a:ext cx="2744" cy="21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600" dirty="0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Neighborhood</a:t>
              </a:r>
              <a:r>
                <a:rPr lang="da-DK" sz="1600" dirty="0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 variables  </a:t>
              </a:r>
              <a:endParaRPr lang="da-DK" sz="1600" dirty="0">
                <a:solidFill>
                  <a:schemeClr val="bg1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9" name="Text Box 75"/>
            <p:cNvSpPr txBox="1">
              <a:spLocks noChangeArrowheads="1"/>
            </p:cNvSpPr>
            <p:nvPr/>
          </p:nvSpPr>
          <p:spPr bwMode="auto">
            <a:xfrm>
              <a:off x="3952" y="1941"/>
              <a:ext cx="2781" cy="21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600" dirty="0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Environmental</a:t>
              </a:r>
              <a:r>
                <a:rPr lang="da-DK" sz="1600" dirty="0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 variables </a:t>
              </a:r>
              <a:endParaRPr lang="da-DK" sz="1600" dirty="0">
                <a:solidFill>
                  <a:schemeClr val="bg1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" name="Text Box 76"/>
            <p:cNvSpPr txBox="1">
              <a:spLocks noChangeArrowheads="1"/>
            </p:cNvSpPr>
            <p:nvPr/>
          </p:nvSpPr>
          <p:spPr bwMode="auto">
            <a:xfrm>
              <a:off x="3915" y="3051"/>
              <a:ext cx="2211" cy="21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da-DK" sz="1600" dirty="0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Value of </a:t>
              </a:r>
              <a:r>
                <a:rPr lang="da-DK" sz="1600" dirty="0" err="1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externality</a:t>
              </a:r>
              <a:endParaRPr lang="da-DK" sz="1600" dirty="0">
                <a:solidFill>
                  <a:schemeClr val="bg1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1" name="Text Box 77"/>
            <p:cNvSpPr txBox="1">
              <a:spLocks noChangeArrowheads="1"/>
            </p:cNvSpPr>
            <p:nvPr/>
          </p:nvSpPr>
          <p:spPr bwMode="auto">
            <a:xfrm>
              <a:off x="3971" y="2333"/>
              <a:ext cx="1116" cy="21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/>
              <a:r>
                <a:rPr lang="da-DK" sz="1600" dirty="0" err="1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Socio-economic</a:t>
              </a:r>
              <a:r>
                <a:rPr lang="da-DK" sz="1600" dirty="0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 data – </a:t>
              </a:r>
            </a:p>
            <a:p>
              <a:pPr algn="l"/>
              <a:r>
                <a:rPr lang="da-DK" sz="1600" dirty="0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It is </a:t>
              </a:r>
              <a:r>
                <a:rPr lang="da-DK" sz="1600" dirty="0" err="1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possible</a:t>
              </a:r>
              <a:r>
                <a:rPr lang="da-DK" sz="1600" dirty="0" smtClean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. </a:t>
              </a:r>
              <a:endParaRPr lang="da-DK" sz="1600" dirty="0">
                <a:solidFill>
                  <a:schemeClr val="bg1"/>
                </a:solidFill>
                <a:ea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889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bg1"/>
                </a:solidFill>
              </a:rPr>
              <a:t>Suvey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err="1" smtClean="0">
                <a:solidFill>
                  <a:schemeClr val="bg1"/>
                </a:solidFill>
              </a:rPr>
              <a:t>area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657600" cy="4309524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600200"/>
            <a:ext cx="350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24 spatially detached sub-survey </a:t>
            </a:r>
            <a:r>
              <a:rPr lang="en-GB" sz="2000" dirty="0" smtClean="0">
                <a:solidFill>
                  <a:schemeClr val="bg1"/>
                </a:solidFill>
              </a:rPr>
              <a:t>areas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Each </a:t>
            </a:r>
            <a:r>
              <a:rPr lang="en-GB" sz="2000" dirty="0">
                <a:solidFill>
                  <a:schemeClr val="bg1"/>
                </a:solidFill>
              </a:rPr>
              <a:t>sub survey area are 2,500 meter in </a:t>
            </a:r>
            <a:r>
              <a:rPr lang="en-GB" sz="2000" dirty="0" smtClean="0">
                <a:solidFill>
                  <a:schemeClr val="bg1"/>
                </a:solidFill>
              </a:rPr>
              <a:t>radius</a:t>
            </a:r>
            <a:endParaRPr lang="en-US" sz="2000" kern="0" dirty="0" smtClean="0">
              <a:solidFill>
                <a:schemeClr val="bg1"/>
              </a:solidFill>
            </a:endParaRPr>
          </a:p>
          <a:p>
            <a:endParaRPr lang="en-US" sz="2000" kern="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647 km</a:t>
            </a:r>
            <a:r>
              <a:rPr lang="en-GB" sz="2000" baseline="30000" dirty="0" smtClean="0">
                <a:solidFill>
                  <a:schemeClr val="bg1"/>
                </a:solidFill>
              </a:rPr>
              <a:t>2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20 </a:t>
            </a:r>
            <a:r>
              <a:rPr lang="en-GB" sz="2000" dirty="0">
                <a:solidFill>
                  <a:schemeClr val="bg1"/>
                </a:solidFill>
              </a:rPr>
              <a:t>municipalities 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55,864 houses</a:t>
            </a:r>
          </a:p>
          <a:p>
            <a:endParaRPr lang="en-GB" sz="2000" kern="0" dirty="0" smtClean="0">
              <a:solidFill>
                <a:schemeClr val="bg1"/>
              </a:solidFill>
            </a:endParaRPr>
          </a:p>
          <a:p>
            <a:r>
              <a:rPr lang="en-GB" sz="2000" kern="0" dirty="0" smtClean="0">
                <a:solidFill>
                  <a:schemeClr val="bg1"/>
                </a:solidFill>
              </a:rPr>
              <a:t>Selection criteria: </a:t>
            </a:r>
            <a:endParaRPr lang="en-GB" sz="2000" kern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As many </a:t>
            </a:r>
            <a:r>
              <a:rPr lang="en-GB" sz="2000" dirty="0">
                <a:solidFill>
                  <a:schemeClr val="bg1"/>
                </a:solidFill>
              </a:rPr>
              <a:t>transactions as possible within </a:t>
            </a:r>
            <a:r>
              <a:rPr lang="en-GB" sz="2000" u="sng" dirty="0" smtClean="0">
                <a:solidFill>
                  <a:schemeClr val="bg1"/>
                </a:solidFill>
              </a:rPr>
              <a:t>600 meter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7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Visual pollution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Billede 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1600200"/>
            <a:ext cx="3124200" cy="175260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600200"/>
            <a:ext cx="350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The </a:t>
            </a:r>
            <a:r>
              <a:rPr lang="en-US" sz="1800" dirty="0">
                <a:solidFill>
                  <a:schemeClr val="bg1"/>
                </a:solidFill>
              </a:rPr>
              <a:t>area appear more developed and less rural or less </a:t>
            </a:r>
            <a:r>
              <a:rPr lang="en-US" sz="1800" dirty="0" smtClean="0">
                <a:solidFill>
                  <a:schemeClr val="bg1"/>
                </a:solidFill>
              </a:rPr>
              <a:t>authentic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egraded a scenic </a:t>
            </a:r>
            <a:r>
              <a:rPr lang="en-US" sz="1800" dirty="0">
                <a:solidFill>
                  <a:schemeClr val="bg1"/>
                </a:solidFill>
              </a:rPr>
              <a:t>view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M</a:t>
            </a:r>
            <a:r>
              <a:rPr lang="en-US" sz="1800" dirty="0" smtClean="0">
                <a:solidFill>
                  <a:schemeClr val="bg1"/>
                </a:solidFill>
              </a:rPr>
              <a:t>ovement in the landscape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Less tranquility </a:t>
            </a:r>
            <a:r>
              <a:rPr lang="en-US" sz="1800" dirty="0">
                <a:solidFill>
                  <a:schemeClr val="bg1"/>
                </a:solidFill>
              </a:rPr>
              <a:t>and </a:t>
            </a:r>
            <a:r>
              <a:rPr lang="en-US" sz="1800" dirty="0" smtClean="0">
                <a:solidFill>
                  <a:schemeClr val="bg1"/>
                </a:solidFill>
              </a:rPr>
              <a:t>peacefulness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F</a:t>
            </a:r>
            <a:r>
              <a:rPr lang="en-US" sz="1800" dirty="0" smtClean="0">
                <a:solidFill>
                  <a:schemeClr val="bg1"/>
                </a:solidFill>
              </a:rPr>
              <a:t>lickers </a:t>
            </a:r>
            <a:r>
              <a:rPr lang="en-US" sz="1800" dirty="0">
                <a:solidFill>
                  <a:schemeClr val="bg1"/>
                </a:solidFill>
              </a:rPr>
              <a:t>of </a:t>
            </a:r>
            <a:r>
              <a:rPr lang="en-US" sz="1800" dirty="0" smtClean="0">
                <a:solidFill>
                  <a:schemeClr val="bg1"/>
                </a:solidFill>
              </a:rPr>
              <a:t>light shadow-flicker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err="1" smtClean="0">
                <a:solidFill>
                  <a:schemeClr val="bg1"/>
                </a:solidFill>
              </a:rPr>
              <a:t>Viewshed</a:t>
            </a:r>
            <a:r>
              <a:rPr lang="en-US" sz="1800" dirty="0" smtClean="0">
                <a:solidFill>
                  <a:schemeClr val="bg1"/>
                </a:solidFill>
              </a:rPr>
              <a:t> based on DSM</a:t>
            </a:r>
            <a:endParaRPr lang="en-GB" sz="1800" dirty="0" smtClean="0">
              <a:solidFill>
                <a:schemeClr val="bg1"/>
              </a:solidFill>
            </a:endParaRPr>
          </a:p>
        </p:txBody>
      </p:sp>
      <p:pic>
        <p:nvPicPr>
          <p:cNvPr id="8" name="Billede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81400"/>
            <a:ext cx="3124200" cy="22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bg1"/>
                </a:solidFill>
              </a:rPr>
              <a:t>Noise</a:t>
            </a:r>
            <a:r>
              <a:rPr lang="da-DK" dirty="0" smtClean="0">
                <a:solidFill>
                  <a:schemeClr val="bg1"/>
                </a:solidFill>
              </a:rPr>
              <a:t> pollution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4" name="Billede 1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8800" y="1600200"/>
            <a:ext cx="2846832" cy="1487424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lede 31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2655" y="3505200"/>
            <a:ext cx="3322320" cy="3180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350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000" dirty="0" smtClean="0">
                <a:solidFill>
                  <a:schemeClr val="bg1"/>
                </a:solidFill>
              </a:rPr>
              <a:t>Source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wings cut through the </a:t>
            </a:r>
            <a:r>
              <a:rPr lang="en-US" sz="1600" dirty="0" smtClean="0">
                <a:solidFill>
                  <a:schemeClr val="bg1"/>
                </a:solidFill>
              </a:rPr>
              <a:t>air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mechanics </a:t>
            </a:r>
            <a:r>
              <a:rPr lang="en-US" sz="1600" dirty="0">
                <a:solidFill>
                  <a:schemeClr val="bg1"/>
                </a:solidFill>
              </a:rPr>
              <a:t>of the </a:t>
            </a:r>
            <a:r>
              <a:rPr lang="en-US" sz="1600" dirty="0" smtClean="0">
                <a:solidFill>
                  <a:schemeClr val="bg1"/>
                </a:solidFill>
              </a:rPr>
              <a:t>turbine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Tonal and low frequency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Calculated in dB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1600" i="1" dirty="0" err="1" smtClean="0">
                <a:solidFill>
                  <a:schemeClr val="bg1"/>
                </a:solidFill>
              </a:rPr>
              <a:t>bekendtgørelse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om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støj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fra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vindmøller</a:t>
            </a:r>
            <a:endParaRPr lang="en-US" sz="1600" i="1" dirty="0" smtClean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000" i="1" dirty="0" smtClean="0">
                <a:solidFill>
                  <a:schemeClr val="bg1"/>
                </a:solidFill>
              </a:rPr>
              <a:t>&lt; 20 dB, 20-29 dB, 30-39 dB, 40-50 dB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bg1"/>
                </a:solidFill>
              </a:rPr>
              <a:t>Hedonic</a:t>
            </a:r>
            <a:r>
              <a:rPr lang="da-DK" dirty="0" smtClean="0">
                <a:solidFill>
                  <a:schemeClr val="bg1"/>
                </a:solidFill>
              </a:rPr>
              <a:t> model in </a:t>
            </a:r>
            <a:r>
              <a:rPr lang="da-DK" dirty="0" err="1" smtClean="0">
                <a:solidFill>
                  <a:schemeClr val="bg1"/>
                </a:solidFill>
              </a:rPr>
              <a:t>two</a:t>
            </a:r>
            <a:r>
              <a:rPr lang="da-DK" dirty="0" smtClean="0">
                <a:solidFill>
                  <a:schemeClr val="bg1"/>
                </a:solidFill>
              </a:rPr>
              <a:t> steps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cross-pooled model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Correct for difference in price over municipalities over time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Spatial econometric model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None/>
            </a:pPr>
            <a:endParaRPr lang="da-DK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369927"/>
              </p:ext>
            </p:extLst>
          </p:nvPr>
        </p:nvGraphicFramePr>
        <p:xfrm>
          <a:off x="762000" y="2819400"/>
          <a:ext cx="7994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5" name="Ligning" r:id="rId4" imgW="4000320" imgH="228600" progId="Equation.3">
                  <p:embed/>
                </p:oleObj>
              </mc:Choice>
              <mc:Fallback>
                <p:oleObj name="Ligning" r:id="rId4" imgW="40003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79946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785344"/>
              </p:ext>
            </p:extLst>
          </p:nvPr>
        </p:nvGraphicFramePr>
        <p:xfrm>
          <a:off x="838200" y="4343400"/>
          <a:ext cx="7467600" cy="53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6" name="Ligning" r:id="rId6" imgW="3289300" imgH="228600" progId="Equation.3">
                  <p:embed/>
                </p:oleObj>
              </mc:Choice>
              <mc:Fallback>
                <p:oleObj name="Ligning" r:id="rId6" imgW="32893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7467600" cy="5384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898950"/>
              </p:ext>
            </p:extLst>
          </p:nvPr>
        </p:nvGraphicFramePr>
        <p:xfrm>
          <a:off x="838200" y="5257800"/>
          <a:ext cx="244792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7" name="Ligning" r:id="rId8" imgW="799753" imgH="177723" progId="Equation.3">
                  <p:embed/>
                </p:oleObj>
              </mc:Choice>
              <mc:Fallback>
                <p:oleObj name="Ligning" r:id="rId8" imgW="799753" imgH="17772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257800"/>
                        <a:ext cx="2447926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5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3BE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3BE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715</Words>
  <Application>Microsoft Office PowerPoint</Application>
  <PresentationFormat>On-screen Show (4:3)</PresentationFormat>
  <Paragraphs>243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Standarddesign</vt:lpstr>
      <vt:lpstr>Ligning</vt:lpstr>
      <vt:lpstr>Dokument</vt:lpstr>
      <vt:lpstr>The Vindication of Don Quijote: The impact of noise and visual pollution from wind turbines </vt:lpstr>
      <vt:lpstr>Some of the things we have worked on  </vt:lpstr>
      <vt:lpstr>Literature </vt:lpstr>
      <vt:lpstr>The House Price Function</vt:lpstr>
      <vt:lpstr>Data </vt:lpstr>
      <vt:lpstr>Suvey area</vt:lpstr>
      <vt:lpstr>Visual pollution</vt:lpstr>
      <vt:lpstr>Noise pollution</vt:lpstr>
      <vt:lpstr>Hedonic model in two steps </vt:lpstr>
      <vt:lpstr>Spatial autocorrelation - spatial correlation in the error term</vt:lpstr>
      <vt:lpstr>Challenges  - spatial econometric model</vt:lpstr>
      <vt:lpstr>Results </vt:lpstr>
      <vt:lpstr>Interpretation </vt:lpstr>
      <vt:lpstr>Conclusion</vt:lpstr>
      <vt:lpstr>Thank you for your attention  </vt:lpstr>
      <vt:lpstr>PowerPoint Presentation</vt:lpstr>
      <vt:lpstr>PowerPoint Presentation</vt:lpstr>
    </vt:vector>
  </TitlesOfParts>
  <Company>Skov &amp; Landskab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hedonic house price valuation of forest amenities</dc:title>
  <dc:creator>TEPP</dc:creator>
  <cp:lastModifiedBy>DTU</cp:lastModifiedBy>
  <cp:revision>112</cp:revision>
  <dcterms:created xsi:type="dcterms:W3CDTF">2009-08-31T18:55:45Z</dcterms:created>
  <dcterms:modified xsi:type="dcterms:W3CDTF">2015-01-30T09:28:09Z</dcterms:modified>
</cp:coreProperties>
</file>