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3" r:id="rId3"/>
    <p:sldId id="273" r:id="rId4"/>
    <p:sldId id="287" r:id="rId5"/>
    <p:sldId id="274" r:id="rId6"/>
    <p:sldId id="288" r:id="rId7"/>
    <p:sldId id="289" r:id="rId8"/>
    <p:sldId id="276" r:id="rId9"/>
    <p:sldId id="286" r:id="rId10"/>
    <p:sldId id="291" r:id="rId11"/>
    <p:sldId id="292" r:id="rId12"/>
    <p:sldId id="277" r:id="rId13"/>
    <p:sldId id="290" r:id="rId14"/>
    <p:sldId id="282" r:id="rId15"/>
    <p:sldId id="285" r:id="rId16"/>
    <p:sldId id="283" r:id="rId17"/>
    <p:sldId id="284" r:id="rId18"/>
    <p:sldId id="272" r:id="rId19"/>
  </p:sldIdLst>
  <p:sldSz cx="9144000" cy="6858000" type="screen4x3"/>
  <p:notesSz cx="6858000" cy="9144000"/>
  <p:custDataLst>
    <p:tags r:id="rId22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12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385">
          <p15:clr>
            <a:srgbClr val="A4A3A4"/>
          </p15:clr>
        </p15:guide>
        <p15:guide id="4" pos="2789">
          <p15:clr>
            <a:srgbClr val="A4A3A4"/>
          </p15:clr>
        </p15:guide>
        <p15:guide id="5" pos="2880">
          <p15:clr>
            <a:srgbClr val="A4A3A4"/>
          </p15:clr>
        </p15:guide>
        <p15:guide id="6" pos="52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00"/>
    <a:srgbClr val="FF0000"/>
    <a:srgbClr val="990000"/>
    <a:srgbClr val="FF0099"/>
    <a:srgbClr val="CC3399"/>
    <a:srgbClr val="660066"/>
    <a:srgbClr val="660099"/>
    <a:srgbClr val="33CCFF"/>
    <a:srgbClr val="66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33" autoAdjust="0"/>
    <p:restoredTop sz="94625" autoAdjust="0"/>
  </p:normalViewPr>
  <p:slideViewPr>
    <p:cSldViewPr showGuides="1">
      <p:cViewPr varScale="1">
        <p:scale>
          <a:sx n="87" d="100"/>
          <a:sy n="87" d="100"/>
        </p:scale>
        <p:origin x="-1332" y="-84"/>
      </p:cViewPr>
      <p:guideLst>
        <p:guide orient="horz" pos="1012"/>
        <p:guide orient="horz" pos="3884"/>
        <p:guide pos="385"/>
        <p:guide pos="2789"/>
        <p:guide pos="2880"/>
        <p:guide pos="5281"/>
      </p:guideLst>
    </p:cSldViewPr>
  </p:slideViewPr>
  <p:notesTextViewPr>
    <p:cViewPr>
      <p:scale>
        <a:sx n="300" d="100"/>
        <a:sy n="3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Drive\Work\PHD\Presentations\Wind2050%20Seminar%202016\WTP%20per%20MW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Drive\Work\PHD\Presentations\Wind2050%20Seminar%202016\WTP%20per%20MW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Drive\Work\PHD\Presentations\Wind2050%20Seminar%202016\WTP%20per%20MW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Drive\Work\PHD\Presentations\Wind2050%20Seminar%202016\WTP%20per%20M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dirty="0" err="1" smtClean="0"/>
              <a:t>Yearly</a:t>
            </a:r>
            <a:r>
              <a:rPr lang="da-DK" baseline="0" dirty="0" smtClean="0"/>
              <a:t> </a:t>
            </a:r>
            <a:r>
              <a:rPr lang="da-DK" dirty="0" smtClean="0"/>
              <a:t>Marginal</a:t>
            </a:r>
            <a:r>
              <a:rPr lang="da-DK" baseline="0" dirty="0" smtClean="0"/>
              <a:t> WTP in €/kW per km</a:t>
            </a:r>
            <a:br>
              <a:rPr lang="da-DK" baseline="0" dirty="0" smtClean="0"/>
            </a:br>
            <a:r>
              <a:rPr lang="da-DK" baseline="0" dirty="0" err="1" smtClean="0"/>
              <a:t>Aggregated</a:t>
            </a:r>
            <a:r>
              <a:rPr lang="da-DK" baseline="0" dirty="0" smtClean="0"/>
              <a:t> for DK (ref. 8km)</a:t>
            </a:r>
            <a:endParaRPr lang="da-DK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7777777777778798E-3"/>
                  <c:y val="-6.9444444444444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360-4758-9E6E-E9AD2BFA60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'Ark1'!$A$15:$A$17</c:f>
              <c:strCache>
                <c:ptCount val="3"/>
                <c:pt idx="0">
                  <c:v>12 km</c:v>
                </c:pt>
                <c:pt idx="1">
                  <c:v>18 km</c:v>
                </c:pt>
                <c:pt idx="2">
                  <c:v>50 km</c:v>
                </c:pt>
              </c:strCache>
            </c:strRef>
          </c:cat>
          <c:val>
            <c:numRef>
              <c:f>'Ark1'!$E$15:$E$17</c:f>
              <c:numCache>
                <c:formatCode>0</c:formatCode>
                <c:ptCount val="3"/>
                <c:pt idx="0">
                  <c:v>3514.5785833333339</c:v>
                </c:pt>
                <c:pt idx="1">
                  <c:v>964.78627777777785</c:v>
                </c:pt>
                <c:pt idx="2">
                  <c:v>488.13591435185174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360-4758-9E6E-E9AD2BFA6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200576"/>
        <c:axId val="158202496"/>
      </c:lineChart>
      <c:catAx>
        <c:axId val="158200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dirty="0" smtClean="0"/>
                  <a:t>Distance to </a:t>
                </a:r>
                <a:r>
                  <a:rPr lang="da-DK" dirty="0" err="1" smtClean="0"/>
                  <a:t>Shore</a:t>
                </a:r>
                <a:endParaRPr lang="da-DK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202496"/>
        <c:crosses val="autoZero"/>
        <c:auto val="1"/>
        <c:lblAlgn val="ctr"/>
        <c:lblOffset val="100"/>
        <c:noMultiLvlLbl val="0"/>
      </c:catAx>
      <c:valAx>
        <c:axId val="15820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dirty="0" smtClean="0"/>
                  <a:t>Marginal</a:t>
                </a:r>
                <a:r>
                  <a:rPr lang="da-DK" baseline="0" dirty="0" smtClean="0"/>
                  <a:t> WTP €/km</a:t>
                </a:r>
                <a:endParaRPr lang="da-DK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20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7777777777778798E-3"/>
                  <c:y val="-6.9444444444444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394-45A7-8A5B-E10779A771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'Ark1'!$A$15:$A$17</c:f>
              <c:strCache>
                <c:ptCount val="3"/>
                <c:pt idx="0">
                  <c:v>12 km</c:v>
                </c:pt>
                <c:pt idx="1">
                  <c:v>18 km</c:v>
                </c:pt>
                <c:pt idx="2">
                  <c:v>50 km</c:v>
                </c:pt>
              </c:strCache>
            </c:strRef>
          </c:cat>
          <c:val>
            <c:numRef>
              <c:f>'Ark1'!$E$15:$E$17</c:f>
              <c:numCache>
                <c:formatCode>0</c:formatCode>
                <c:ptCount val="3"/>
                <c:pt idx="0">
                  <c:v>3514.5785833333339</c:v>
                </c:pt>
                <c:pt idx="1">
                  <c:v>964.78627777777785</c:v>
                </c:pt>
                <c:pt idx="2">
                  <c:v>488.13591435185174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394-45A7-8A5B-E10779A77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219776"/>
        <c:axId val="168221696"/>
      </c:lineChart>
      <c:catAx>
        <c:axId val="168219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dirty="0" smtClean="0"/>
                  <a:t>Distance to </a:t>
                </a:r>
                <a:r>
                  <a:rPr lang="da-DK" dirty="0" err="1" smtClean="0"/>
                  <a:t>Shore</a:t>
                </a:r>
                <a:endParaRPr lang="da-DK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221696"/>
        <c:crosses val="autoZero"/>
        <c:auto val="1"/>
        <c:lblAlgn val="ctr"/>
        <c:lblOffset val="100"/>
        <c:noMultiLvlLbl val="0"/>
      </c:catAx>
      <c:valAx>
        <c:axId val="16822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dirty="0" smtClean="0"/>
                  <a:t>Marginal</a:t>
                </a:r>
                <a:r>
                  <a:rPr lang="da-DK" baseline="0" dirty="0" smtClean="0"/>
                  <a:t> WTP €/km</a:t>
                </a:r>
                <a:endParaRPr lang="da-DK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21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Comparison: Marginal WTP vs Marginal Cost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€/kw per km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WTP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(Sheet1!$B$2,Sheet1!$F$2,Sheet1!$H$2,Sheet1!$J$2)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18</c:v>
                </c:pt>
                <c:pt idx="3">
                  <c:v>50</c:v>
                </c:pt>
              </c:numCache>
            </c:numRef>
          </c:xVal>
          <c:yVal>
            <c:numRef>
              <c:f>(Sheet1!$B$10,Sheet1!$F$10,Sheet1!$H$10,Sheet1!$J$10)</c:f>
              <c:numCache>
                <c:formatCode>0</c:formatCode>
                <c:ptCount val="4"/>
                <c:pt idx="0" formatCode="General">
                  <c:v>350</c:v>
                </c:pt>
                <c:pt idx="1">
                  <c:v>70.29157166666667</c:v>
                </c:pt>
                <c:pt idx="2">
                  <c:v>19.295725555555556</c:v>
                </c:pt>
                <c:pt idx="3">
                  <c:v>9.7627182870370337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49F-4042-ABA8-380F2BDE9EE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10 m Depth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(Sheet1!$C$2:$G$2,Sheet1!$I$2)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(Sheet1!$C$3:$G$3,Sheet1!$I$3)</c:f>
              <c:numCache>
                <c:formatCode>0</c:formatCode>
                <c:ptCount val="6"/>
                <c:pt idx="0">
                  <c:v>17.582826076855781</c:v>
                </c:pt>
                <c:pt idx="1">
                  <c:v>8.7914130384274358</c:v>
                </c:pt>
                <c:pt idx="2">
                  <c:v>8.7914130384274358</c:v>
                </c:pt>
                <c:pt idx="3">
                  <c:v>13.187119557641381</c:v>
                </c:pt>
                <c:pt idx="4">
                  <c:v>22.489661261093715</c:v>
                </c:pt>
                <c:pt idx="5">
                  <c:v>22.48966126109417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549F-4042-ABA8-380F2BDE9EE5}"/>
            </c:ext>
          </c:extLst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25 m Depth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(Sheet1!$C$2:$G$2,Sheet1!$I$2)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(Sheet1!$C$6:$G$6,Sheet1!$I$6)</c:f>
              <c:numCache>
                <c:formatCode>0</c:formatCode>
                <c:ptCount val="6"/>
                <c:pt idx="0">
                  <c:v>18.809534872914355</c:v>
                </c:pt>
                <c:pt idx="1">
                  <c:v>9.4047674364578597</c:v>
                </c:pt>
                <c:pt idx="2">
                  <c:v>9.4047674364578597</c:v>
                </c:pt>
                <c:pt idx="3">
                  <c:v>14.107151154685653</c:v>
                </c:pt>
                <c:pt idx="4">
                  <c:v>25.863110450257864</c:v>
                </c:pt>
                <c:pt idx="5">
                  <c:v>25.863110450257864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549F-4042-ABA8-380F2BDE9EE5}"/>
            </c:ext>
          </c:extLst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35 m Depth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(Sheet1!$C$2:$G$2,Sheet1!$I$2)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(Sheet1!$C$8:$G$8,Sheet1!$I$8)</c:f>
              <c:numCache>
                <c:formatCode>0</c:formatCode>
                <c:ptCount val="6"/>
                <c:pt idx="0">
                  <c:v>22.080758329073888</c:v>
                </c:pt>
                <c:pt idx="1">
                  <c:v>11.040379164537171</c:v>
                </c:pt>
                <c:pt idx="2">
                  <c:v>11.040379164537171</c:v>
                </c:pt>
                <c:pt idx="3">
                  <c:v>16.560568746805075</c:v>
                </c:pt>
                <c:pt idx="4">
                  <c:v>29.236559639422012</c:v>
                </c:pt>
                <c:pt idx="5">
                  <c:v>29.236559639421557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549F-4042-ABA8-380F2BDE9EE5}"/>
            </c:ext>
          </c:extLst>
        </c:ser>
        <c:ser>
          <c:idx val="4"/>
          <c:order val="4"/>
          <c:tx>
            <c:strRef>
              <c:f>Sheet1!$A$9</c:f>
              <c:strCache>
                <c:ptCount val="1"/>
                <c:pt idx="0">
                  <c:v>Change from 10 to 25 m depth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(Sheet1!$C$2:$G$2,Sheet1!$I$2)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(Sheet1!$C$9:$G$9,Sheet1!$I$9)</c:f>
              <c:numCache>
                <c:formatCode>0</c:formatCode>
                <c:ptCount val="6"/>
                <c:pt idx="0">
                  <c:v>169.49026532224298</c:v>
                </c:pt>
                <c:pt idx="1">
                  <c:v>160.90330374982568</c:v>
                </c:pt>
                <c:pt idx="2">
                  <c:v>161.31220668184596</c:v>
                </c:pt>
                <c:pt idx="3">
                  <c:v>166.42349333209449</c:v>
                </c:pt>
                <c:pt idx="4">
                  <c:v>178.79280702569577</c:v>
                </c:pt>
                <c:pt idx="5">
                  <c:v>181.04177315180505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549F-4042-ABA8-380F2BDE9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8293120"/>
        <c:axId val="168295424"/>
      </c:scatterChart>
      <c:valAx>
        <c:axId val="168293120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 to Shore (km)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295424"/>
        <c:crosses val="autoZero"/>
        <c:crossBetween val="midCat"/>
      </c:valAx>
      <c:valAx>
        <c:axId val="168295424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Marginal Cost (€/kw per km)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2931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744408596998397"/>
          <c:y val="0.2924746499078919"/>
          <c:w val="0.14874928793130068"/>
          <c:h val="0.47336254489949348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Comparison: Marginal WTP vs Marginal Cost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€/kw per km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WTP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(Sheet1!$B$2,Sheet1!$F$2,Sheet1!$H$2,Sheet1!$J$2)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18</c:v>
                </c:pt>
                <c:pt idx="3">
                  <c:v>50</c:v>
                </c:pt>
              </c:numCache>
            </c:numRef>
          </c:xVal>
          <c:yVal>
            <c:numRef>
              <c:f>(Sheet1!$B$10,Sheet1!$F$10,Sheet1!$H$10,Sheet1!$J$10)</c:f>
              <c:numCache>
                <c:formatCode>0</c:formatCode>
                <c:ptCount val="4"/>
                <c:pt idx="0" formatCode="General">
                  <c:v>350</c:v>
                </c:pt>
                <c:pt idx="1">
                  <c:v>70.29157166666667</c:v>
                </c:pt>
                <c:pt idx="2">
                  <c:v>19.295725555555556</c:v>
                </c:pt>
                <c:pt idx="3">
                  <c:v>9.7627182870370337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49F-4042-ABA8-380F2BDE9EE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10 m Depth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(Sheet1!$C$2:$G$2,Sheet1!$I$2)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(Sheet1!$C$3:$G$3,Sheet1!$I$3)</c:f>
              <c:numCache>
                <c:formatCode>0</c:formatCode>
                <c:ptCount val="6"/>
                <c:pt idx="0">
                  <c:v>17.582826076855781</c:v>
                </c:pt>
                <c:pt idx="1">
                  <c:v>8.7914130384274358</c:v>
                </c:pt>
                <c:pt idx="2">
                  <c:v>8.7914130384274358</c:v>
                </c:pt>
                <c:pt idx="3">
                  <c:v>13.187119557641381</c:v>
                </c:pt>
                <c:pt idx="4">
                  <c:v>22.489661261093715</c:v>
                </c:pt>
                <c:pt idx="5">
                  <c:v>22.48966126109417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549F-4042-ABA8-380F2BDE9EE5}"/>
            </c:ext>
          </c:extLst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25 m Depth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(Sheet1!$C$2:$G$2,Sheet1!$I$2)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(Sheet1!$C$6:$G$6,Sheet1!$I$6)</c:f>
              <c:numCache>
                <c:formatCode>0</c:formatCode>
                <c:ptCount val="6"/>
                <c:pt idx="0">
                  <c:v>18.809534872914355</c:v>
                </c:pt>
                <c:pt idx="1">
                  <c:v>9.4047674364578597</c:v>
                </c:pt>
                <c:pt idx="2">
                  <c:v>9.4047674364578597</c:v>
                </c:pt>
                <c:pt idx="3">
                  <c:v>14.107151154685653</c:v>
                </c:pt>
                <c:pt idx="4">
                  <c:v>25.863110450257864</c:v>
                </c:pt>
                <c:pt idx="5">
                  <c:v>25.863110450257864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549F-4042-ABA8-380F2BDE9EE5}"/>
            </c:ext>
          </c:extLst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35 m Depth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(Sheet1!$C$2:$G$2,Sheet1!$I$2)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(Sheet1!$C$8:$G$8,Sheet1!$I$8)</c:f>
              <c:numCache>
                <c:formatCode>0</c:formatCode>
                <c:ptCount val="6"/>
                <c:pt idx="0">
                  <c:v>22.080758329073888</c:v>
                </c:pt>
                <c:pt idx="1">
                  <c:v>11.040379164537171</c:v>
                </c:pt>
                <c:pt idx="2">
                  <c:v>11.040379164537171</c:v>
                </c:pt>
                <c:pt idx="3">
                  <c:v>16.560568746805075</c:v>
                </c:pt>
                <c:pt idx="4">
                  <c:v>29.236559639422012</c:v>
                </c:pt>
                <c:pt idx="5">
                  <c:v>29.236559639421557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549F-4042-ABA8-380F2BDE9EE5}"/>
            </c:ext>
          </c:extLst>
        </c:ser>
        <c:ser>
          <c:idx val="4"/>
          <c:order val="4"/>
          <c:tx>
            <c:strRef>
              <c:f>Sheet1!$A$9</c:f>
              <c:strCache>
                <c:ptCount val="1"/>
                <c:pt idx="0">
                  <c:v>Change from 10 to 25 m depth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(Sheet1!$C$2:$G$2,Sheet1!$I$2)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(Sheet1!$C$9:$G$9,Sheet1!$I$9)</c:f>
              <c:numCache>
                <c:formatCode>0</c:formatCode>
                <c:ptCount val="6"/>
                <c:pt idx="0">
                  <c:v>169.49026532224298</c:v>
                </c:pt>
                <c:pt idx="1">
                  <c:v>160.90330374982568</c:v>
                </c:pt>
                <c:pt idx="2">
                  <c:v>161.31220668184596</c:v>
                </c:pt>
                <c:pt idx="3">
                  <c:v>166.42349333209449</c:v>
                </c:pt>
                <c:pt idx="4">
                  <c:v>178.79280702569577</c:v>
                </c:pt>
                <c:pt idx="5">
                  <c:v>181.04177315180505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549F-4042-ABA8-380F2BDE9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8440960"/>
        <c:axId val="168443264"/>
      </c:scatterChart>
      <c:valAx>
        <c:axId val="168440960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 to Shore (km)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443264"/>
        <c:crosses val="autoZero"/>
        <c:crossBetween val="midCat"/>
      </c:valAx>
      <c:valAx>
        <c:axId val="168443264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Marginal Cost (€/kw per km)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4409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744408596998397"/>
          <c:y val="0.2924746499078919"/>
          <c:w val="0.14874928793130068"/>
          <c:h val="0.47336254489949348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C734BB09-483B-4C4B-A5A4-C02A22055B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2970213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6402388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pic>
        <p:nvPicPr>
          <p:cNvPr id="3" name="SD_ART_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6029562"/>
            <a:ext cx="5212800" cy="627975"/>
          </a:xfrm>
          <a:prstGeom prst="rect">
            <a:avLst/>
          </a:prstGeom>
        </p:spPr>
      </p:pic>
      <p:pic>
        <p:nvPicPr>
          <p:cNvPr id="8" name="SD_ART_Logo_bmkArt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6029562"/>
            <a:ext cx="5212804" cy="627975"/>
          </a:xfrm>
          <a:prstGeom prst="rect">
            <a:avLst/>
          </a:prstGeom>
        </p:spPr>
      </p:pic>
      <p:pic>
        <p:nvPicPr>
          <p:cNvPr id="7" name="SD_ART_Logo_bmkArt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6029562"/>
            <a:ext cx="5212804" cy="627975"/>
          </a:xfrm>
          <a:prstGeom prst="rect">
            <a:avLst/>
          </a:prstGeom>
        </p:spPr>
      </p:pic>
      <p:sp>
        <p:nvSpPr>
          <p:cNvPr id="4" name="SD_ART_Frise"/>
          <p:cNvSpPr/>
          <p:nvPr userDrawn="1"/>
        </p:nvSpPr>
        <p:spPr bwMode="auto">
          <a:xfrm>
            <a:off x="4100400" y="3124800"/>
            <a:ext cx="5040000" cy="23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pic>
        <p:nvPicPr>
          <p:cNvPr id="6" name="SD_ART_Frise_bmkArt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00" y="3124800"/>
            <a:ext cx="5040000" cy="2340218"/>
          </a:xfrm>
          <a:prstGeom prst="rect">
            <a:avLst/>
          </a:prstGeom>
        </p:spPr>
      </p:pic>
      <p:pic>
        <p:nvPicPr>
          <p:cNvPr id="5" name="SD_ART_Frise_bmkArt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00" y="3124800"/>
            <a:ext cx="5040000" cy="2340218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3" y="279400"/>
            <a:ext cx="365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214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BFEA-8F3E-4FE5-8EE6-0AE106DD437F}" type="datetime3">
              <a:rPr lang="en-GB" smtClean="0"/>
              <a:t>26 August, 2016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5656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5656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21AE-FC7A-4C0C-8D1C-6F2D6C49FE87}" type="datetime3">
              <a:rPr lang="en-GB" smtClean="0"/>
              <a:t>26 August, 2016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097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450-0567-4201-AA87-1443416DFF8C}" type="datetime3">
              <a:rPr lang="en-GB" smtClean="0"/>
              <a:t>26 August, 2016</a:t>
            </a:fld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49B7-28E6-4AFB-8BDA-B6E71AFE1C74}" type="datetime3">
              <a:rPr lang="en-GB" smtClean="0"/>
              <a:t>26 August, 2016</a:t>
            </a:fld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8383586" y="6476999"/>
            <a:ext cx="760413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50">
                <a:solidFill>
                  <a:schemeClr val="bg1"/>
                </a:solidFill>
              </a:defRPr>
            </a:lvl1pPr>
          </a:lstStyle>
          <a:p>
            <a:fld id="{A46E14B3-F41A-4AAB-9C3C-0FAFCC7ED87C}" type="datetime3">
              <a:rPr lang="en-GB" smtClean="0"/>
              <a:pPr/>
              <a:t>26 August, 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19013" y="6477000"/>
            <a:ext cx="1729252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5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724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3" y="279400"/>
            <a:ext cx="365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SD_FLD_DocumentDate"/>
          <p:cNvSpPr txBox="1">
            <a:spLocks/>
          </p:cNvSpPr>
          <p:nvPr userDrawn="1"/>
        </p:nvSpPr>
        <p:spPr>
          <a:xfrm>
            <a:off x="6948264" y="6477000"/>
            <a:ext cx="1435323" cy="306000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defPPr>
              <a:defRPr lang="da-DK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9pPr>
          </a:lstStyle>
          <a:p>
            <a:r>
              <a:rPr lang="en-GB" sz="850" smtClean="0"/>
              <a:t>28 August 2015</a:t>
            </a:r>
            <a:endParaRPr lang="en-GB" sz="850" dirty="0"/>
          </a:p>
        </p:txBody>
      </p:sp>
      <p:sp>
        <p:nvSpPr>
          <p:cNvPr id="16" name="SD_Off_Workarea"/>
          <p:cNvSpPr>
            <a:spLocks noChangeArrowheads="1"/>
          </p:cNvSpPr>
          <p:nvPr userDrawn="1"/>
        </p:nvSpPr>
        <p:spPr bwMode="auto">
          <a:xfrm>
            <a:off x="989012" y="6477000"/>
            <a:ext cx="42310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r>
              <a:rPr lang="en-US" sz="850" b="1" smtClean="0"/>
              <a:t>DTU Management Engineering, Technical University of Denmark</a:t>
            </a:r>
            <a:endParaRPr lang="en-GB" sz="850" b="1" dirty="0"/>
          </a:p>
        </p:txBody>
      </p:sp>
      <p:sp>
        <p:nvSpPr>
          <p:cNvPr id="10" name="TextBox 12"/>
          <p:cNvSpPr txBox="1"/>
          <p:nvPr userDrawn="1"/>
        </p:nvSpPr>
        <p:spPr>
          <a:xfrm>
            <a:off x="9379602" y="6244790"/>
            <a:ext cx="23096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1100" noProof="1" smtClean="0">
                <a:solidFill>
                  <a:schemeClr val="bg1"/>
                </a:solidFill>
              </a:rPr>
              <a:t>Add Presentation Title </a:t>
            </a:r>
            <a:br>
              <a:rPr lang="en-GB" sz="1100" noProof="1" smtClean="0">
                <a:solidFill>
                  <a:schemeClr val="bg1"/>
                </a:solidFill>
              </a:rPr>
            </a:br>
            <a:r>
              <a:rPr lang="en-GB" sz="1100" noProof="1" smtClean="0">
                <a:solidFill>
                  <a:schemeClr val="bg1"/>
                </a:solidFill>
              </a:rPr>
              <a:t>in Footer via ”Insert”; </a:t>
            </a:r>
            <a:br>
              <a:rPr lang="en-GB" sz="1100" noProof="1" smtClean="0">
                <a:solidFill>
                  <a:schemeClr val="bg1"/>
                </a:solidFill>
              </a:rPr>
            </a:br>
            <a:r>
              <a:rPr lang="en-GB" sz="1100" noProof="1" smtClean="0">
                <a:solidFill>
                  <a:schemeClr val="bg1"/>
                </a:solidFill>
              </a:rPr>
              <a:t>”Header &amp; Footer”</a:t>
            </a:r>
            <a:endParaRPr lang="en-GB" sz="1100" noProof="1">
              <a:solidFill>
                <a:schemeClr val="bg1"/>
              </a:solidFill>
            </a:endParaRPr>
          </a:p>
        </p:txBody>
      </p:sp>
      <p:cxnSp>
        <p:nvCxnSpPr>
          <p:cNvPr id="11" name="Straight Connector 13"/>
          <p:cNvCxnSpPr/>
          <p:nvPr userDrawn="1"/>
        </p:nvCxnSpPr>
        <p:spPr bwMode="auto">
          <a:xfrm>
            <a:off x="9204827" y="6597352"/>
            <a:ext cx="1919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88913" indent="-18891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52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279525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98625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77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hev@dtu.d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Generation vs. Social Cost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Effects on Wind Turbine Siting Decisions</a:t>
            </a:r>
            <a:endParaRPr lang="en-GB" dirty="0"/>
          </a:p>
          <a:p>
            <a:endParaRPr lang="en-GB" dirty="0" smtClean="0"/>
          </a:p>
          <a:p>
            <a:r>
              <a:rPr lang="en-GB" i="1" dirty="0" smtClean="0"/>
              <a:t>Pablo Hevia-Koch</a:t>
            </a:r>
          </a:p>
          <a:p>
            <a:r>
              <a:rPr lang="en-GB" i="1" dirty="0" smtClean="0">
                <a:hlinkClick r:id="rId2"/>
              </a:rPr>
              <a:t>phev@dtu.dk</a:t>
            </a:r>
            <a:endParaRPr lang="en-GB" i="1" dirty="0" smtClean="0"/>
          </a:p>
          <a:p>
            <a:endParaRPr lang="en-GB" i="1" dirty="0"/>
          </a:p>
          <a:p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Marginal WTP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6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765154"/>
              </p:ext>
            </p:extLst>
          </p:nvPr>
        </p:nvGraphicFramePr>
        <p:xfrm>
          <a:off x="1475656" y="1772816"/>
          <a:ext cx="60346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60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Marginal WTP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Decreasing Marginal WTP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Sharp drop for distances &gt;  12 km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Limited decrease in WTP beyond 18 km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379412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5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798829"/>
              </p:ext>
            </p:extLst>
          </p:nvPr>
        </p:nvGraphicFramePr>
        <p:xfrm>
          <a:off x="1831504" y="3420616"/>
          <a:ext cx="5328592" cy="274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67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Question: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pPr marL="379412" lvl="1" indent="0">
              <a:buNone/>
            </a:pPr>
            <a:endParaRPr lang="en-GB" dirty="0"/>
          </a:p>
          <a:p>
            <a:pPr marL="379412" lvl="1" indent="0">
              <a:buNone/>
            </a:pPr>
            <a:endParaRPr lang="en-GB" dirty="0" smtClean="0"/>
          </a:p>
          <a:p>
            <a:pPr marL="379412" lvl="1" indent="0">
              <a:buNone/>
            </a:pPr>
            <a:endParaRPr lang="en-GB" dirty="0"/>
          </a:p>
          <a:p>
            <a:pPr marL="379412" lvl="1" indent="0">
              <a:buNone/>
            </a:pPr>
            <a:r>
              <a:rPr lang="en-GB" dirty="0" smtClean="0"/>
              <a:t>Does the Willingness-to-Pay due to visual disamenities compare to the possible cost reductions from siting wind turbine farms closer to the shore?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774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WTP Aggregation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Considering a “back of the envelope” (naïve) aggregation: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2480879 Households in DK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Values in €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Marginal WTP </a:t>
            </a:r>
            <a:r>
              <a:rPr lang="en-GB" dirty="0"/>
              <a:t>per </a:t>
            </a:r>
            <a:r>
              <a:rPr lang="en-GB" dirty="0" smtClean="0"/>
              <a:t>km (€</a:t>
            </a:r>
            <a:r>
              <a:rPr lang="en-GB" dirty="0"/>
              <a:t>/kw per </a:t>
            </a:r>
            <a:r>
              <a:rPr lang="en-GB" dirty="0" smtClean="0"/>
              <a:t>km)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20 years life time</a:t>
            </a:r>
          </a:p>
          <a:p>
            <a:pPr marL="379412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705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785673"/>
              </p:ext>
            </p:extLst>
          </p:nvPr>
        </p:nvGraphicFramePr>
        <p:xfrm>
          <a:off x="467544" y="764704"/>
          <a:ext cx="7808376" cy="526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6356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4211960" y="4149080"/>
            <a:ext cx="1944216" cy="1512168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913111"/>
              </p:ext>
            </p:extLst>
          </p:nvPr>
        </p:nvGraphicFramePr>
        <p:xfrm>
          <a:off x="467544" y="764704"/>
          <a:ext cx="7808376" cy="526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1596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WTP Comparison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pPr lvl="1"/>
            <a:r>
              <a:rPr lang="en-GB" dirty="0" smtClean="0"/>
              <a:t>Changes in distance to shore while maintaining water depth constant present very limited cost reduction opportunities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When looking at constant depth cost reductions opportunities, they are at the same level as marginal WTP.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 smtClean="0"/>
              <a:t>Changes in water depth present much higher cost reductions, comparably above estimated WTP values for most distances. (Very low distances data is not accurate)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marL="379412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14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This is not a perfect measure of the optimal siting distance!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Definitely opens the discussion regarding the effectiveness of cost savings by minimising distance to shore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Water depth and distance to coast are often correlated. (Not denying that)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Other possible advantages of nearshore (e.g. increased competition) might help break the parity.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For now, we cannot assume that just minimising distance to coast will result in cheaper wind farms. (ceteris paribus)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874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772400" cy="1143000"/>
          </a:xfrm>
        </p:spPr>
        <p:txBody>
          <a:bodyPr/>
          <a:lstStyle/>
          <a:p>
            <a:pPr algn="ctr"/>
            <a:r>
              <a:rPr lang="da-DK" sz="4000" dirty="0" err="1" smtClean="0"/>
              <a:t>Thank</a:t>
            </a:r>
            <a:r>
              <a:rPr lang="da-DK" sz="4000" dirty="0" smtClean="0"/>
              <a:t> </a:t>
            </a:r>
            <a:r>
              <a:rPr lang="da-DK" sz="4000" dirty="0" err="1" smtClean="0"/>
              <a:t>you</a:t>
            </a:r>
            <a:r>
              <a:rPr lang="da-DK" sz="4000" dirty="0" smtClean="0"/>
              <a:t>	</a:t>
            </a:r>
            <a:endParaRPr lang="da-D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marL="0" indent="0" algn="ctr">
              <a:buNone/>
            </a:pPr>
            <a:r>
              <a:rPr lang="da-DK" dirty="0" err="1" smtClean="0"/>
              <a:t>Questions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49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08" y="499623"/>
            <a:ext cx="7772400" cy="395064"/>
          </a:xfrm>
        </p:spPr>
        <p:txBody>
          <a:bodyPr/>
          <a:lstStyle/>
          <a:p>
            <a:r>
              <a:rPr lang="en-GB" dirty="0" smtClean="0"/>
              <a:t>Context: Nearshore auctions in 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Closer = Cheaper?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92" y="1205837"/>
            <a:ext cx="7344816" cy="521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2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Context: Nearshore auctions in 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Recent tenders in Offshore Wind in DK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5 new sites for Nearshore Wind Farms (~350 MW)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Nearshore sites potential is limited (vs offshore)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Nearshore has higher social acceptance than onshore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Motivation: Sites closer to the shore are cheaper (?)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44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988840"/>
            <a:ext cx="7772400" cy="1143000"/>
          </a:xfrm>
        </p:spPr>
        <p:txBody>
          <a:bodyPr/>
          <a:lstStyle/>
          <a:p>
            <a:r>
              <a:rPr lang="en-GB" dirty="0" smtClean="0"/>
              <a:t>Cost Curves: Nearshore advantage?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56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on Cost Curves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871" y="1988840"/>
            <a:ext cx="564985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52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on Cost Curves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79575"/>
            <a:ext cx="8424936" cy="4565650"/>
          </a:xfrm>
        </p:spPr>
        <p:txBody>
          <a:bodyPr/>
          <a:lstStyle/>
          <a:p>
            <a:pPr lvl="1"/>
            <a:endParaRPr lang="en-GB" dirty="0"/>
          </a:p>
          <a:p>
            <a:pPr lvl="1"/>
            <a:r>
              <a:rPr lang="en-GB" dirty="0" smtClean="0"/>
              <a:t>Main driver for cost is water depth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Distance to shore has a smaller impact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Reference potential cost reduction from pure distance reduction is limited (4-6% from 25 to 5 km)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Benefits might exist from increased competition</a:t>
            </a:r>
          </a:p>
          <a:p>
            <a:pPr marL="379412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40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988840"/>
            <a:ext cx="7772400" cy="1143000"/>
          </a:xfrm>
        </p:spPr>
        <p:txBody>
          <a:bodyPr/>
          <a:lstStyle/>
          <a:p>
            <a:r>
              <a:rPr lang="en-GB" dirty="0" smtClean="0"/>
              <a:t>Preferences: WTP vs Distances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07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Preferences for Nearshore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Ladenburg et al. 2011: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Reference scenario 3600 MW wind expansion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Choice experiment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Six choice sets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Visual disamenities reduction</a:t>
            </a:r>
          </a:p>
          <a:p>
            <a:pPr lvl="3"/>
            <a:r>
              <a:rPr lang="en-GB" dirty="0" smtClean="0"/>
              <a:t>Reference of 8 km.</a:t>
            </a:r>
          </a:p>
          <a:p>
            <a:pPr lvl="3"/>
            <a:r>
              <a:rPr lang="en-GB" dirty="0" smtClean="0"/>
              <a:t>Possible reduction to 12, 18 or 50 km</a:t>
            </a:r>
          </a:p>
          <a:p>
            <a:pPr marL="1470025" lvl="3" indent="0">
              <a:buNone/>
            </a:pPr>
            <a:endParaRPr lang="en-GB" dirty="0"/>
          </a:p>
          <a:p>
            <a:pPr marL="1470025" lvl="3" indent="0">
              <a:buNone/>
            </a:pPr>
            <a:endParaRPr lang="en-GB" dirty="0" smtClean="0"/>
          </a:p>
          <a:p>
            <a:pPr marL="379412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16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Preferences for Nearshore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Ladenburg et al. 2011: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Study design and attribute levels validated via focus group</a:t>
            </a:r>
          </a:p>
          <a:p>
            <a:pPr lvl="2"/>
            <a:endParaRPr lang="en-GB" dirty="0"/>
          </a:p>
          <a:p>
            <a:pPr lvl="2"/>
            <a:r>
              <a:rPr lang="en-GB" dirty="0" smtClean="0"/>
              <a:t>WTP extracted through fixed increases to annual electricity bill</a:t>
            </a:r>
          </a:p>
          <a:p>
            <a:endParaRPr lang="en-GB" dirty="0"/>
          </a:p>
          <a:p>
            <a:pPr lvl="1"/>
            <a:r>
              <a:rPr lang="en-GB" dirty="0"/>
              <a:t>WTP per household (ref. is 8 km):</a:t>
            </a:r>
          </a:p>
          <a:p>
            <a:pPr lvl="2"/>
            <a:r>
              <a:rPr lang="en-GB" dirty="0"/>
              <a:t>12km: 153 </a:t>
            </a:r>
            <a:r>
              <a:rPr lang="en-GB" dirty="0" err="1"/>
              <a:t>kr</a:t>
            </a:r>
            <a:r>
              <a:rPr lang="en-GB" dirty="0"/>
              <a:t>/year</a:t>
            </a:r>
          </a:p>
          <a:p>
            <a:pPr lvl="2"/>
            <a:r>
              <a:rPr lang="en-GB" dirty="0"/>
              <a:t>18km: 63   </a:t>
            </a:r>
            <a:r>
              <a:rPr lang="en-GB" dirty="0" err="1"/>
              <a:t>kr</a:t>
            </a:r>
            <a:r>
              <a:rPr lang="en-GB" dirty="0"/>
              <a:t>/year</a:t>
            </a:r>
          </a:p>
          <a:p>
            <a:pPr lvl="2"/>
            <a:r>
              <a:rPr lang="en-GB" dirty="0"/>
              <a:t>50km: 233 </a:t>
            </a:r>
            <a:r>
              <a:rPr lang="en-GB" dirty="0" err="1"/>
              <a:t>kr</a:t>
            </a:r>
            <a:r>
              <a:rPr lang="en-GB" dirty="0"/>
              <a:t>/year</a:t>
            </a:r>
          </a:p>
          <a:p>
            <a:pPr lvl="2"/>
            <a:endParaRPr lang="en-GB" dirty="0" smtClean="0"/>
          </a:p>
          <a:p>
            <a:pPr marL="1470025" lvl="3" indent="0">
              <a:buNone/>
            </a:pPr>
            <a:endParaRPr lang="en-GB" dirty="0"/>
          </a:p>
          <a:p>
            <a:pPr marL="1470025" lvl="3" indent="0">
              <a:buNone/>
            </a:pPr>
            <a:endParaRPr lang="en-GB" dirty="0" smtClean="0"/>
          </a:p>
          <a:p>
            <a:pPr marL="379412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7767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Institute">
  <a:themeElements>
    <a:clrScheme name="DTU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99CC33"/>
      </a:accent2>
      <a:accent3>
        <a:srgbClr val="990066"/>
      </a:accent3>
      <a:accent4>
        <a:srgbClr val="3366CC"/>
      </a:accent4>
      <a:accent5>
        <a:srgbClr val="990000"/>
      </a:accent5>
      <a:accent6>
        <a:srgbClr val="999999"/>
      </a:accent6>
      <a:hlink>
        <a:srgbClr val="3366CC"/>
      </a:hlink>
      <a:folHlink>
        <a:srgbClr val="999999"/>
      </a:folHlink>
    </a:clrScheme>
    <a:fontScheme name="DTU Corporate UK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1 DTU Template.potx" id="{817EEFDA-7BE2-43D8-A5B3-D046914B771F}" vid="{E549E448-DEFC-412F-9275-547A62A09EB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551</Words>
  <Application>Microsoft Office PowerPoint</Application>
  <PresentationFormat>On-screen Show (4:3)</PresentationFormat>
  <Paragraphs>145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Institute</vt:lpstr>
      <vt:lpstr>Generation vs. Social Cost</vt:lpstr>
      <vt:lpstr>Context: Nearshore auctions in DK</vt:lpstr>
      <vt:lpstr>Context: Nearshore auctions in DK</vt:lpstr>
      <vt:lpstr>Cost Curves: Nearshore advantage?</vt:lpstr>
      <vt:lpstr>Recap on Cost Curves</vt:lpstr>
      <vt:lpstr>Recap on Cost Curves</vt:lpstr>
      <vt:lpstr>Preferences: WTP vs Distances</vt:lpstr>
      <vt:lpstr>Preferences for Nearshore</vt:lpstr>
      <vt:lpstr>Preferences for Nearshore</vt:lpstr>
      <vt:lpstr>Marginal WTP </vt:lpstr>
      <vt:lpstr>Marginal WTP</vt:lpstr>
      <vt:lpstr>The Question:</vt:lpstr>
      <vt:lpstr>WTP Aggregation </vt:lpstr>
      <vt:lpstr>PowerPoint Presentation</vt:lpstr>
      <vt:lpstr>PowerPoint Presentation</vt:lpstr>
      <vt:lpstr>WTP Comparison </vt:lpstr>
      <vt:lpstr>Discussion Points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2015-08-24T14:03:52Z</dcterms:created>
  <dcterms:modified xsi:type="dcterms:W3CDTF">2016-08-26T05:52:31Z</dcterms:modified>
</cp:coreProperties>
</file>